
<file path=[Content_Types].xml><?xml version="1.0" encoding="utf-8"?>
<Types xmlns="http://schemas.openxmlformats.org/package/2006/content-types"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71" r:id="rId3"/>
    <p:sldId id="272" r:id="rId4"/>
    <p:sldId id="273" r:id="rId5"/>
    <p:sldId id="274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9144000" cy="6858000" type="screen4x3"/>
  <p:notesSz cx="6858000" cy="9144000"/>
  <p:embeddedFontLst>
    <p:embeddedFont>
      <p:font typeface="Wingdings 3" panose="05040102010807070707" pitchFamily="18" charset="2"/>
      <p:regular r:id="rId20"/>
    </p:embeddedFont>
    <p:embeddedFont>
      <p:font typeface="Gill Sans MT" panose="020B0502020104020203" pitchFamily="34" charset="-18"/>
      <p:regular r:id="rId21"/>
      <p:bold r:id="rId22"/>
      <p:italic r:id="rId23"/>
      <p:boldItalic r:id="rId24"/>
    </p:embeddedFont>
    <p:embeddedFont>
      <p:font typeface="ＭＳ ゴシック" panose="020B0609070205080204" pitchFamily="49" charset="-128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115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4000">
                <a:schemeClr val="accent1">
                  <a:lumMod val="60000"/>
                  <a:lumOff val="40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b="1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41000">
                <a:schemeClr val="accent1">
                  <a:alpha val="0"/>
                </a:schemeClr>
              </a:gs>
              <a:gs pos="57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alpha val="0"/>
                </a:schemeClr>
              </a:gs>
            </a:gsLst>
            <a:lin ang="60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b="1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0" y="5545932"/>
            <a:ext cx="9146383" cy="1314449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33337 h 1214437"/>
              <a:gd name="connsiteX1" fmla="*/ 6305550 w 9134475"/>
              <a:gd name="connsiteY1" fmla="*/ 1100137 h 1214437"/>
              <a:gd name="connsiteX2" fmla="*/ 9044270 w 9134475"/>
              <a:gd name="connsiteY2" fmla="*/ 0 h 1214437"/>
              <a:gd name="connsiteX3" fmla="*/ 9134475 w 9134475"/>
              <a:gd name="connsiteY3" fmla="*/ 1214437 h 1214437"/>
              <a:gd name="connsiteX4" fmla="*/ 0 w 9134475"/>
              <a:gd name="connsiteY4" fmla="*/ 1214437 h 1214437"/>
              <a:gd name="connsiteX5" fmla="*/ 0 w 9134475"/>
              <a:gd name="connsiteY5" fmla="*/ 33337 h 1214437"/>
              <a:gd name="connsiteX0" fmla="*/ 0 w 9134475"/>
              <a:gd name="connsiteY0" fmla="*/ 130968 h 1312068"/>
              <a:gd name="connsiteX1" fmla="*/ 6305550 w 9134475"/>
              <a:gd name="connsiteY1" fmla="*/ 1197768 h 1312068"/>
              <a:gd name="connsiteX2" fmla="*/ 9113111 w 9134475"/>
              <a:gd name="connsiteY2" fmla="*/ 0 h 1312068"/>
              <a:gd name="connsiteX3" fmla="*/ 9134475 w 9134475"/>
              <a:gd name="connsiteY3" fmla="*/ 1312068 h 1312068"/>
              <a:gd name="connsiteX4" fmla="*/ 0 w 9134475"/>
              <a:gd name="connsiteY4" fmla="*/ 1312068 h 1312068"/>
              <a:gd name="connsiteX5" fmla="*/ 0 w 9134475"/>
              <a:gd name="connsiteY5" fmla="*/ 130968 h 1312068"/>
              <a:gd name="connsiteX0" fmla="*/ 0 w 9113111"/>
              <a:gd name="connsiteY0" fmla="*/ 130968 h 1312068"/>
              <a:gd name="connsiteX1" fmla="*/ 6305550 w 9113111"/>
              <a:gd name="connsiteY1" fmla="*/ 1197768 h 1312068"/>
              <a:gd name="connsiteX2" fmla="*/ 9113111 w 9113111"/>
              <a:gd name="connsiteY2" fmla="*/ 0 h 1312068"/>
              <a:gd name="connsiteX3" fmla="*/ 8958813 w 9113111"/>
              <a:gd name="connsiteY3" fmla="*/ 1009649 h 1312068"/>
              <a:gd name="connsiteX4" fmla="*/ 0 w 9113111"/>
              <a:gd name="connsiteY4" fmla="*/ 1312068 h 1312068"/>
              <a:gd name="connsiteX5" fmla="*/ 0 w 9113111"/>
              <a:gd name="connsiteY5" fmla="*/ 130968 h 1312068"/>
              <a:gd name="connsiteX0" fmla="*/ 0 w 9117860"/>
              <a:gd name="connsiteY0" fmla="*/ 130968 h 1314449"/>
              <a:gd name="connsiteX1" fmla="*/ 6305550 w 9117860"/>
              <a:gd name="connsiteY1" fmla="*/ 1197768 h 1314449"/>
              <a:gd name="connsiteX2" fmla="*/ 9113111 w 9117860"/>
              <a:gd name="connsiteY2" fmla="*/ 0 h 1314449"/>
              <a:gd name="connsiteX3" fmla="*/ 9117860 w 9117860"/>
              <a:gd name="connsiteY3" fmla="*/ 1314449 h 1314449"/>
              <a:gd name="connsiteX4" fmla="*/ 0 w 9117860"/>
              <a:gd name="connsiteY4" fmla="*/ 1312068 h 1314449"/>
              <a:gd name="connsiteX5" fmla="*/ 0 w 9117860"/>
              <a:gd name="connsiteY5" fmla="*/ 130968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1676400"/>
            <a:ext cx="3886200" cy="1524000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3203574"/>
            <a:ext cx="3886200" cy="182562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262465"/>
            <a:ext cx="9144000" cy="746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30" y="5502670"/>
            <a:ext cx="9144066" cy="1271150"/>
          </a:xfrm>
          <a:custGeom>
            <a:avLst/>
            <a:gdLst>
              <a:gd name="connsiteX0" fmla="*/ 9331 w 9144000"/>
              <a:gd name="connsiteY0" fmla="*/ 111968 h 1278294"/>
              <a:gd name="connsiteX1" fmla="*/ 6288833 w 9144000"/>
              <a:gd name="connsiteY1" fmla="*/ 1194319 h 1278294"/>
              <a:gd name="connsiteX2" fmla="*/ 9144000 w 9144000"/>
              <a:gd name="connsiteY2" fmla="*/ 0 h 1278294"/>
              <a:gd name="connsiteX3" fmla="*/ 9144000 w 9144000"/>
              <a:gd name="connsiteY3" fmla="*/ 83976 h 1278294"/>
              <a:gd name="connsiteX4" fmla="*/ 6279502 w 9144000"/>
              <a:gd name="connsiteY4" fmla="*/ 1278294 h 1278294"/>
              <a:gd name="connsiteX5" fmla="*/ 0 w 9144000"/>
              <a:gd name="connsiteY5" fmla="*/ 195943 h 1278294"/>
              <a:gd name="connsiteX6" fmla="*/ 9331 w 9144000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71644 w 9134669"/>
              <a:gd name="connsiteY5" fmla="*/ 388824 h 1278294"/>
              <a:gd name="connsiteX6" fmla="*/ 0 w 9134669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94 w 9134669"/>
              <a:gd name="connsiteY5" fmla="*/ 195943 h 1278294"/>
              <a:gd name="connsiteX6" fmla="*/ 0 w 9134669"/>
              <a:gd name="connsiteY6" fmla="*/ 111968 h 1278294"/>
              <a:gd name="connsiteX0" fmla="*/ 49877 w 9134540"/>
              <a:gd name="connsiteY0" fmla="*/ 42912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49877 w 9134540"/>
              <a:gd name="connsiteY6" fmla="*/ 42912 h 1278294"/>
              <a:gd name="connsiteX0" fmla="*/ 2252 w 9134540"/>
              <a:gd name="connsiteY0" fmla="*/ 116731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279373 w 9134540"/>
              <a:gd name="connsiteY1" fmla="*/ 1234801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307948 w 9134540"/>
              <a:gd name="connsiteY1" fmla="*/ 1189558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28287"/>
              <a:gd name="connsiteX1" fmla="*/ 6307948 w 9134540"/>
              <a:gd name="connsiteY1" fmla="*/ 1189558 h 1228287"/>
              <a:gd name="connsiteX2" fmla="*/ 9134540 w 9134540"/>
              <a:gd name="connsiteY2" fmla="*/ 0 h 1228287"/>
              <a:gd name="connsiteX3" fmla="*/ 9134540 w 9134540"/>
              <a:gd name="connsiteY3" fmla="*/ 83976 h 1228287"/>
              <a:gd name="connsiteX4" fmla="*/ 6270042 w 9134540"/>
              <a:gd name="connsiteY4" fmla="*/ 1228287 h 1228287"/>
              <a:gd name="connsiteX5" fmla="*/ 65 w 9134540"/>
              <a:gd name="connsiteY5" fmla="*/ 195943 h 1228287"/>
              <a:gd name="connsiteX6" fmla="*/ 2252 w 9134540"/>
              <a:gd name="connsiteY6" fmla="*/ 116731 h 1228287"/>
              <a:gd name="connsiteX0" fmla="*/ 2252 w 9134540"/>
              <a:gd name="connsiteY0" fmla="*/ 116731 h 1266387"/>
              <a:gd name="connsiteX1" fmla="*/ 6307948 w 9134540"/>
              <a:gd name="connsiteY1" fmla="*/ 1189558 h 1266387"/>
              <a:gd name="connsiteX2" fmla="*/ 9134540 w 9134540"/>
              <a:gd name="connsiteY2" fmla="*/ 0 h 1266387"/>
              <a:gd name="connsiteX3" fmla="*/ 9134540 w 9134540"/>
              <a:gd name="connsiteY3" fmla="*/ 83976 h 1266387"/>
              <a:gd name="connsiteX4" fmla="*/ 6315286 w 9134540"/>
              <a:gd name="connsiteY4" fmla="*/ 1266387 h 1266387"/>
              <a:gd name="connsiteX5" fmla="*/ 65 w 9134540"/>
              <a:gd name="connsiteY5" fmla="*/ 195943 h 1266387"/>
              <a:gd name="connsiteX6" fmla="*/ 2252 w 9134540"/>
              <a:gd name="connsiteY6" fmla="*/ 116731 h 1266387"/>
              <a:gd name="connsiteX0" fmla="*/ 2252 w 9134540"/>
              <a:gd name="connsiteY0" fmla="*/ 152450 h 1302106"/>
              <a:gd name="connsiteX1" fmla="*/ 6307948 w 9134540"/>
              <a:gd name="connsiteY1" fmla="*/ 1225277 h 1302106"/>
              <a:gd name="connsiteX2" fmla="*/ 8932134 w 9134540"/>
              <a:gd name="connsiteY2" fmla="*/ 0 h 1302106"/>
              <a:gd name="connsiteX3" fmla="*/ 9134540 w 9134540"/>
              <a:gd name="connsiteY3" fmla="*/ 119695 h 1302106"/>
              <a:gd name="connsiteX4" fmla="*/ 6315286 w 9134540"/>
              <a:gd name="connsiteY4" fmla="*/ 1302106 h 1302106"/>
              <a:gd name="connsiteX5" fmla="*/ 65 w 9134540"/>
              <a:gd name="connsiteY5" fmla="*/ 231662 h 1302106"/>
              <a:gd name="connsiteX6" fmla="*/ 2252 w 9134540"/>
              <a:gd name="connsiteY6" fmla="*/ 152450 h 1302106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34540 w 9144066"/>
              <a:gd name="connsiteY3" fmla="*/ 88739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051196 w 9144066"/>
              <a:gd name="connsiteY3" fmla="*/ 236376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41683 w 9144066"/>
              <a:gd name="connsiteY3" fmla="*/ 79214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ECD5-515E-4817-8A06-1D2ED2C83850}" type="datetime4">
              <a:rPr lang="en-US" smtClean="0"/>
              <a:pPr/>
              <a:t>September 29,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 userDrawn="1"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 userDrawn="1"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F4-DDCB-41FF-83F5-A48440F36FA7}" type="datetime4">
              <a:rPr lang="en-US" smtClean="0"/>
              <a:pPr/>
              <a:t>September 29,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 userDrawn="1"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 userDrawn="1"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56348-D703-428C-A1C4-7D6796EF5F41}" type="datetime4">
              <a:rPr lang="en-US" smtClean="0"/>
              <a:pPr/>
              <a:t>September 29,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7772400" cy="37338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D1919-1B5F-4141-B613-3E5C6008A186}" type="datetime4">
              <a:rPr lang="en-US" smtClean="0"/>
              <a:pPr/>
              <a:t>September 29,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545932"/>
            <a:ext cx="9146383" cy="1314449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33337 h 1214437"/>
              <a:gd name="connsiteX1" fmla="*/ 6305550 w 9134475"/>
              <a:gd name="connsiteY1" fmla="*/ 1100137 h 1214437"/>
              <a:gd name="connsiteX2" fmla="*/ 9044270 w 9134475"/>
              <a:gd name="connsiteY2" fmla="*/ 0 h 1214437"/>
              <a:gd name="connsiteX3" fmla="*/ 9134475 w 9134475"/>
              <a:gd name="connsiteY3" fmla="*/ 1214437 h 1214437"/>
              <a:gd name="connsiteX4" fmla="*/ 0 w 9134475"/>
              <a:gd name="connsiteY4" fmla="*/ 1214437 h 1214437"/>
              <a:gd name="connsiteX5" fmla="*/ 0 w 9134475"/>
              <a:gd name="connsiteY5" fmla="*/ 33337 h 1214437"/>
              <a:gd name="connsiteX0" fmla="*/ 0 w 9134475"/>
              <a:gd name="connsiteY0" fmla="*/ 130968 h 1312068"/>
              <a:gd name="connsiteX1" fmla="*/ 6305550 w 9134475"/>
              <a:gd name="connsiteY1" fmla="*/ 1197768 h 1312068"/>
              <a:gd name="connsiteX2" fmla="*/ 9113111 w 9134475"/>
              <a:gd name="connsiteY2" fmla="*/ 0 h 1312068"/>
              <a:gd name="connsiteX3" fmla="*/ 9134475 w 9134475"/>
              <a:gd name="connsiteY3" fmla="*/ 1312068 h 1312068"/>
              <a:gd name="connsiteX4" fmla="*/ 0 w 9134475"/>
              <a:gd name="connsiteY4" fmla="*/ 1312068 h 1312068"/>
              <a:gd name="connsiteX5" fmla="*/ 0 w 9134475"/>
              <a:gd name="connsiteY5" fmla="*/ 130968 h 1312068"/>
              <a:gd name="connsiteX0" fmla="*/ 0 w 9113111"/>
              <a:gd name="connsiteY0" fmla="*/ 130968 h 1312068"/>
              <a:gd name="connsiteX1" fmla="*/ 6305550 w 9113111"/>
              <a:gd name="connsiteY1" fmla="*/ 1197768 h 1312068"/>
              <a:gd name="connsiteX2" fmla="*/ 9113111 w 9113111"/>
              <a:gd name="connsiteY2" fmla="*/ 0 h 1312068"/>
              <a:gd name="connsiteX3" fmla="*/ 8958813 w 9113111"/>
              <a:gd name="connsiteY3" fmla="*/ 1009649 h 1312068"/>
              <a:gd name="connsiteX4" fmla="*/ 0 w 9113111"/>
              <a:gd name="connsiteY4" fmla="*/ 1312068 h 1312068"/>
              <a:gd name="connsiteX5" fmla="*/ 0 w 9113111"/>
              <a:gd name="connsiteY5" fmla="*/ 130968 h 1312068"/>
              <a:gd name="connsiteX0" fmla="*/ 0 w 9117860"/>
              <a:gd name="connsiteY0" fmla="*/ 130968 h 1314449"/>
              <a:gd name="connsiteX1" fmla="*/ 6305550 w 9117860"/>
              <a:gd name="connsiteY1" fmla="*/ 1197768 h 1314449"/>
              <a:gd name="connsiteX2" fmla="*/ 9113111 w 9117860"/>
              <a:gd name="connsiteY2" fmla="*/ 0 h 1314449"/>
              <a:gd name="connsiteX3" fmla="*/ 9117860 w 9117860"/>
              <a:gd name="connsiteY3" fmla="*/ 1314449 h 1314449"/>
              <a:gd name="connsiteX4" fmla="*/ 0 w 9117860"/>
              <a:gd name="connsiteY4" fmla="*/ 1312068 h 1314449"/>
              <a:gd name="connsiteX5" fmla="*/ 0 w 9117860"/>
              <a:gd name="connsiteY5" fmla="*/ 130968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4000">
                <a:srgbClr val="333333"/>
              </a:gs>
              <a:gs pos="83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41000">
                <a:srgbClr val="000000">
                  <a:alpha val="0"/>
                </a:srgbClr>
              </a:gs>
              <a:gs pos="57000">
                <a:srgbClr val="4D4D4D"/>
              </a:gs>
              <a:gs pos="10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33787"/>
            <a:ext cx="7772400" cy="1362075"/>
          </a:xfrm>
        </p:spPr>
        <p:txBody>
          <a:bodyPr anchor="t"/>
          <a:lstStyle>
            <a:lvl1pPr algn="l">
              <a:defRPr sz="4000" b="0" i="0" cap="all" baseline="0"/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336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5262465"/>
            <a:ext cx="9144000" cy="746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30" y="5502670"/>
            <a:ext cx="9144066" cy="1271150"/>
          </a:xfrm>
          <a:custGeom>
            <a:avLst/>
            <a:gdLst>
              <a:gd name="connsiteX0" fmla="*/ 9331 w 9144000"/>
              <a:gd name="connsiteY0" fmla="*/ 111968 h 1278294"/>
              <a:gd name="connsiteX1" fmla="*/ 6288833 w 9144000"/>
              <a:gd name="connsiteY1" fmla="*/ 1194319 h 1278294"/>
              <a:gd name="connsiteX2" fmla="*/ 9144000 w 9144000"/>
              <a:gd name="connsiteY2" fmla="*/ 0 h 1278294"/>
              <a:gd name="connsiteX3" fmla="*/ 9144000 w 9144000"/>
              <a:gd name="connsiteY3" fmla="*/ 83976 h 1278294"/>
              <a:gd name="connsiteX4" fmla="*/ 6279502 w 9144000"/>
              <a:gd name="connsiteY4" fmla="*/ 1278294 h 1278294"/>
              <a:gd name="connsiteX5" fmla="*/ 0 w 9144000"/>
              <a:gd name="connsiteY5" fmla="*/ 195943 h 1278294"/>
              <a:gd name="connsiteX6" fmla="*/ 9331 w 9144000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71644 w 9134669"/>
              <a:gd name="connsiteY5" fmla="*/ 388824 h 1278294"/>
              <a:gd name="connsiteX6" fmla="*/ 0 w 9134669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94 w 9134669"/>
              <a:gd name="connsiteY5" fmla="*/ 195943 h 1278294"/>
              <a:gd name="connsiteX6" fmla="*/ 0 w 9134669"/>
              <a:gd name="connsiteY6" fmla="*/ 111968 h 1278294"/>
              <a:gd name="connsiteX0" fmla="*/ 49877 w 9134540"/>
              <a:gd name="connsiteY0" fmla="*/ 42912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49877 w 9134540"/>
              <a:gd name="connsiteY6" fmla="*/ 42912 h 1278294"/>
              <a:gd name="connsiteX0" fmla="*/ 2252 w 9134540"/>
              <a:gd name="connsiteY0" fmla="*/ 116731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279373 w 9134540"/>
              <a:gd name="connsiteY1" fmla="*/ 1234801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307948 w 9134540"/>
              <a:gd name="connsiteY1" fmla="*/ 1189558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28287"/>
              <a:gd name="connsiteX1" fmla="*/ 6307948 w 9134540"/>
              <a:gd name="connsiteY1" fmla="*/ 1189558 h 1228287"/>
              <a:gd name="connsiteX2" fmla="*/ 9134540 w 9134540"/>
              <a:gd name="connsiteY2" fmla="*/ 0 h 1228287"/>
              <a:gd name="connsiteX3" fmla="*/ 9134540 w 9134540"/>
              <a:gd name="connsiteY3" fmla="*/ 83976 h 1228287"/>
              <a:gd name="connsiteX4" fmla="*/ 6270042 w 9134540"/>
              <a:gd name="connsiteY4" fmla="*/ 1228287 h 1228287"/>
              <a:gd name="connsiteX5" fmla="*/ 65 w 9134540"/>
              <a:gd name="connsiteY5" fmla="*/ 195943 h 1228287"/>
              <a:gd name="connsiteX6" fmla="*/ 2252 w 9134540"/>
              <a:gd name="connsiteY6" fmla="*/ 116731 h 1228287"/>
              <a:gd name="connsiteX0" fmla="*/ 2252 w 9134540"/>
              <a:gd name="connsiteY0" fmla="*/ 116731 h 1266387"/>
              <a:gd name="connsiteX1" fmla="*/ 6307948 w 9134540"/>
              <a:gd name="connsiteY1" fmla="*/ 1189558 h 1266387"/>
              <a:gd name="connsiteX2" fmla="*/ 9134540 w 9134540"/>
              <a:gd name="connsiteY2" fmla="*/ 0 h 1266387"/>
              <a:gd name="connsiteX3" fmla="*/ 9134540 w 9134540"/>
              <a:gd name="connsiteY3" fmla="*/ 83976 h 1266387"/>
              <a:gd name="connsiteX4" fmla="*/ 6315286 w 9134540"/>
              <a:gd name="connsiteY4" fmla="*/ 1266387 h 1266387"/>
              <a:gd name="connsiteX5" fmla="*/ 65 w 9134540"/>
              <a:gd name="connsiteY5" fmla="*/ 195943 h 1266387"/>
              <a:gd name="connsiteX6" fmla="*/ 2252 w 9134540"/>
              <a:gd name="connsiteY6" fmla="*/ 116731 h 1266387"/>
              <a:gd name="connsiteX0" fmla="*/ 2252 w 9134540"/>
              <a:gd name="connsiteY0" fmla="*/ 152450 h 1302106"/>
              <a:gd name="connsiteX1" fmla="*/ 6307948 w 9134540"/>
              <a:gd name="connsiteY1" fmla="*/ 1225277 h 1302106"/>
              <a:gd name="connsiteX2" fmla="*/ 8932134 w 9134540"/>
              <a:gd name="connsiteY2" fmla="*/ 0 h 1302106"/>
              <a:gd name="connsiteX3" fmla="*/ 9134540 w 9134540"/>
              <a:gd name="connsiteY3" fmla="*/ 119695 h 1302106"/>
              <a:gd name="connsiteX4" fmla="*/ 6315286 w 9134540"/>
              <a:gd name="connsiteY4" fmla="*/ 1302106 h 1302106"/>
              <a:gd name="connsiteX5" fmla="*/ 65 w 9134540"/>
              <a:gd name="connsiteY5" fmla="*/ 231662 h 1302106"/>
              <a:gd name="connsiteX6" fmla="*/ 2252 w 9134540"/>
              <a:gd name="connsiteY6" fmla="*/ 152450 h 1302106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34540 w 9144066"/>
              <a:gd name="connsiteY3" fmla="*/ 88739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051196 w 9144066"/>
              <a:gd name="connsiteY3" fmla="*/ 236376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41683 w 9144066"/>
              <a:gd name="connsiteY3" fmla="*/ 79214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22427-B1DD-49E6-9F05-DE0F1467D7DC}" type="datetime4">
              <a:rPr lang="en-US" smtClean="0"/>
              <a:pPr/>
              <a:t>September 29,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CA7B5-8BC9-491C-A887-7C3E7ED947D8}" type="datetime4">
              <a:rPr lang="en-US" smtClean="0"/>
              <a:pPr/>
              <a:t>September 29,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85800" y="1536192"/>
            <a:ext cx="3657600" cy="3877056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4800600" y="1536192"/>
            <a:ext cx="3657600" cy="3877056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2000">
                <a:schemeClr val="accent3">
                  <a:lumMod val="40000"/>
                  <a:lumOff val="60000"/>
                </a:schemeClr>
              </a:gs>
              <a:gs pos="66000">
                <a:schemeClr val="accent3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3657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535113"/>
            <a:ext cx="3657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12" name="Freeform 11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18ED0-40F2-434C-A848-B92581875164}" type="datetime4">
              <a:rPr lang="en-US" smtClean="0"/>
              <a:pPr/>
              <a:t>September 29,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685800" y="2209800"/>
            <a:ext cx="3657600" cy="32004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657600" cy="32004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1" y="5010151"/>
            <a:ext cx="7439025" cy="157162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5827" h="1571625">
                <a:moveTo>
                  <a:pt x="0" y="0"/>
                </a:moveTo>
                <a:lnTo>
                  <a:pt x="7415827" y="86677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1"/>
              </a:gs>
              <a:gs pos="50000">
                <a:schemeClr val="accent1">
                  <a:lumMod val="40000"/>
                  <a:lumOff val="60000"/>
                </a:schemeClr>
              </a:gs>
              <a:gs pos="5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0" y="4973410"/>
            <a:ext cx="7674867" cy="928299"/>
          </a:xfrm>
          <a:custGeom>
            <a:avLst/>
            <a:gdLst>
              <a:gd name="connsiteX0" fmla="*/ 0 w 7548466"/>
              <a:gd name="connsiteY0" fmla="*/ 0 h 933061"/>
              <a:gd name="connsiteX1" fmla="*/ 9331 w 7548466"/>
              <a:gd name="connsiteY1" fmla="*/ 65314 h 933061"/>
              <a:gd name="connsiteX2" fmla="*/ 7221894 w 7548466"/>
              <a:gd name="connsiteY2" fmla="*/ 933061 h 933061"/>
              <a:gd name="connsiteX3" fmla="*/ 7548466 w 7548466"/>
              <a:gd name="connsiteY3" fmla="*/ 914400 h 933061"/>
              <a:gd name="connsiteX4" fmla="*/ 0 w 7548466"/>
              <a:gd name="connsiteY4" fmla="*/ 0 h 933061"/>
              <a:gd name="connsiteX0" fmla="*/ 131163 w 7539135"/>
              <a:gd name="connsiteY0" fmla="*/ 0 h 1042598"/>
              <a:gd name="connsiteX1" fmla="*/ 0 w 7539135"/>
              <a:gd name="connsiteY1" fmla="*/ 174851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0 w 7407972"/>
              <a:gd name="connsiteY0" fmla="*/ 0 h 1042598"/>
              <a:gd name="connsiteX1" fmla="*/ 85531 w 7407972"/>
              <a:gd name="connsiteY1" fmla="*/ 134370 h 1042598"/>
              <a:gd name="connsiteX2" fmla="*/ 7081400 w 7407972"/>
              <a:gd name="connsiteY2" fmla="*/ 1042598 h 1042598"/>
              <a:gd name="connsiteX3" fmla="*/ 7407972 w 7407972"/>
              <a:gd name="connsiteY3" fmla="*/ 1023937 h 1042598"/>
              <a:gd name="connsiteX4" fmla="*/ 0 w 7407972"/>
              <a:gd name="connsiteY4" fmla="*/ 0 h 1042598"/>
              <a:gd name="connsiteX0" fmla="*/ 131163 w 7539135"/>
              <a:gd name="connsiteY0" fmla="*/ 0 h 1042598"/>
              <a:gd name="connsiteX1" fmla="*/ 0 w 7539135"/>
              <a:gd name="connsiteY1" fmla="*/ 193902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59725 w 7539135"/>
              <a:gd name="connsiteY0" fmla="*/ 0 h 892580"/>
              <a:gd name="connsiteX1" fmla="*/ 0 w 7539135"/>
              <a:gd name="connsiteY1" fmla="*/ 43884 h 892580"/>
              <a:gd name="connsiteX2" fmla="*/ 7212563 w 7539135"/>
              <a:gd name="connsiteY2" fmla="*/ 892580 h 892580"/>
              <a:gd name="connsiteX3" fmla="*/ 7539135 w 7539135"/>
              <a:gd name="connsiteY3" fmla="*/ 873919 h 892580"/>
              <a:gd name="connsiteX4" fmla="*/ 59725 w 7539135"/>
              <a:gd name="connsiteY4" fmla="*/ 0 h 892580"/>
              <a:gd name="connsiteX0" fmla="*/ 194 w 7539135"/>
              <a:gd name="connsiteY0" fmla="*/ 0 h 923536"/>
              <a:gd name="connsiteX1" fmla="*/ 0 w 7539135"/>
              <a:gd name="connsiteY1" fmla="*/ 74840 h 923536"/>
              <a:gd name="connsiteX2" fmla="*/ 7212563 w 7539135"/>
              <a:gd name="connsiteY2" fmla="*/ 923536 h 923536"/>
              <a:gd name="connsiteX3" fmla="*/ 7539135 w 7539135"/>
              <a:gd name="connsiteY3" fmla="*/ 904875 h 923536"/>
              <a:gd name="connsiteX4" fmla="*/ 194 w 7539135"/>
              <a:gd name="connsiteY4" fmla="*/ 0 h 923536"/>
              <a:gd name="connsiteX0" fmla="*/ 194 w 7539135"/>
              <a:gd name="connsiteY0" fmla="*/ 0 h 904875"/>
              <a:gd name="connsiteX1" fmla="*/ 0 w 7539135"/>
              <a:gd name="connsiteY1" fmla="*/ 74840 h 904875"/>
              <a:gd name="connsiteX2" fmla="*/ 7212563 w 7539135"/>
              <a:gd name="connsiteY2" fmla="*/ 883055 h 904875"/>
              <a:gd name="connsiteX3" fmla="*/ 7539135 w 7539135"/>
              <a:gd name="connsiteY3" fmla="*/ 904875 h 904875"/>
              <a:gd name="connsiteX4" fmla="*/ 194 w 7539135"/>
              <a:gd name="connsiteY4" fmla="*/ 0 h 904875"/>
              <a:gd name="connsiteX0" fmla="*/ 194 w 7703442"/>
              <a:gd name="connsiteY0" fmla="*/ 0 h 1016794"/>
              <a:gd name="connsiteX1" fmla="*/ 0 w 7703442"/>
              <a:gd name="connsiteY1" fmla="*/ 74840 h 1016794"/>
              <a:gd name="connsiteX2" fmla="*/ 7212563 w 7703442"/>
              <a:gd name="connsiteY2" fmla="*/ 883055 h 1016794"/>
              <a:gd name="connsiteX3" fmla="*/ 7703442 w 7703442"/>
              <a:gd name="connsiteY3" fmla="*/ 1016794 h 1016794"/>
              <a:gd name="connsiteX4" fmla="*/ 194 w 7703442"/>
              <a:gd name="connsiteY4" fmla="*/ 0 h 1016794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12563 w 7674867"/>
              <a:gd name="connsiteY2" fmla="*/ 883055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30680"/>
              <a:gd name="connsiteX1" fmla="*/ 0 w 7674867"/>
              <a:gd name="connsiteY1" fmla="*/ 74840 h 930680"/>
              <a:gd name="connsiteX2" fmla="*/ 7293526 w 7674867"/>
              <a:gd name="connsiteY2" fmla="*/ 930680 h 930680"/>
              <a:gd name="connsiteX3" fmla="*/ 7674867 w 7674867"/>
              <a:gd name="connsiteY3" fmla="*/ 897731 h 930680"/>
              <a:gd name="connsiteX4" fmla="*/ 194 w 7674867"/>
              <a:gd name="connsiteY4" fmla="*/ 0 h 930680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3526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38758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8289 w 7674867"/>
              <a:gd name="connsiteY2" fmla="*/ 661599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28299"/>
              <a:gd name="connsiteX1" fmla="*/ 0 w 7674867"/>
              <a:gd name="connsiteY1" fmla="*/ 74840 h 928299"/>
              <a:gd name="connsiteX2" fmla="*/ 7298289 w 7674867"/>
              <a:gd name="connsiteY2" fmla="*/ 928299 h 928299"/>
              <a:gd name="connsiteX3" fmla="*/ 7674867 w 7674867"/>
              <a:gd name="connsiteY3" fmla="*/ 897731 h 928299"/>
              <a:gd name="connsiteX4" fmla="*/ 194 w 7674867"/>
              <a:gd name="connsiteY4" fmla="*/ 0 h 9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4867" h="928299">
                <a:moveTo>
                  <a:pt x="194" y="0"/>
                </a:moveTo>
                <a:cubicBezTo>
                  <a:pt x="129" y="24947"/>
                  <a:pt x="65" y="49893"/>
                  <a:pt x="0" y="74840"/>
                </a:cubicBezTo>
                <a:lnTo>
                  <a:pt x="7298289" y="928299"/>
                </a:lnTo>
                <a:lnTo>
                  <a:pt x="7674867" y="897731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5437F-F4F9-44A9-B4D3-9191CA04E889}" type="datetime4">
              <a:rPr lang="en-US" smtClean="0"/>
              <a:pPr/>
              <a:t>September 29,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3"/>
              </a:gs>
              <a:gs pos="50000">
                <a:schemeClr val="accent3">
                  <a:lumMod val="40000"/>
                  <a:lumOff val="60000"/>
                </a:schemeClr>
              </a:gs>
              <a:gs pos="5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0" y="5381627"/>
            <a:ext cx="3286124" cy="1207294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6996854"/>
              <a:gd name="connsiteY0" fmla="*/ 0 h 1571625"/>
              <a:gd name="connsiteX1" fmla="*/ 6996854 w 6996854"/>
              <a:gd name="connsiteY1" fmla="*/ 1266825 h 1571625"/>
              <a:gd name="connsiteX2" fmla="*/ 0 w 6996854"/>
              <a:gd name="connsiteY2" fmla="*/ 1571625 h 1571625"/>
              <a:gd name="connsiteX3" fmla="*/ 0 w 6996854"/>
              <a:gd name="connsiteY3" fmla="*/ 0 h 1571625"/>
              <a:gd name="connsiteX0" fmla="*/ 0 w 7583417"/>
              <a:gd name="connsiteY0" fmla="*/ 0 h 800100"/>
              <a:gd name="connsiteX1" fmla="*/ 7583417 w 7583417"/>
              <a:gd name="connsiteY1" fmla="*/ 495300 h 800100"/>
              <a:gd name="connsiteX2" fmla="*/ 586563 w 7583417"/>
              <a:gd name="connsiteY2" fmla="*/ 800100 h 800100"/>
              <a:gd name="connsiteX3" fmla="*/ 0 w 7583417"/>
              <a:gd name="connsiteY3" fmla="*/ 0 h 800100"/>
              <a:gd name="connsiteX0" fmla="*/ 0 w 7017803"/>
              <a:gd name="connsiteY0" fmla="*/ 0 h 1200150"/>
              <a:gd name="connsiteX1" fmla="*/ 7017803 w 7017803"/>
              <a:gd name="connsiteY1" fmla="*/ 895350 h 1200150"/>
              <a:gd name="connsiteX2" fmla="*/ 20949 w 7017803"/>
              <a:gd name="connsiteY2" fmla="*/ 1200150 h 1200150"/>
              <a:gd name="connsiteX3" fmla="*/ 0 w 7017803"/>
              <a:gd name="connsiteY3" fmla="*/ 0 h 1200150"/>
              <a:gd name="connsiteX0" fmla="*/ 0 w 6410292"/>
              <a:gd name="connsiteY0" fmla="*/ 0 h 1752600"/>
              <a:gd name="connsiteX1" fmla="*/ 6410292 w 6410292"/>
              <a:gd name="connsiteY1" fmla="*/ 1752600 h 1752600"/>
              <a:gd name="connsiteX2" fmla="*/ 20949 w 6410292"/>
              <a:gd name="connsiteY2" fmla="*/ 1200150 h 1752600"/>
              <a:gd name="connsiteX3" fmla="*/ 0 w 6410292"/>
              <a:gd name="connsiteY3" fmla="*/ 0 h 1752600"/>
              <a:gd name="connsiteX0" fmla="*/ 0 w 7227290"/>
              <a:gd name="connsiteY0" fmla="*/ 0 h 1200150"/>
              <a:gd name="connsiteX1" fmla="*/ 7227290 w 7227290"/>
              <a:gd name="connsiteY1" fmla="*/ 885825 h 1200150"/>
              <a:gd name="connsiteX2" fmla="*/ 20949 w 7227290"/>
              <a:gd name="connsiteY2" fmla="*/ 1200150 h 1200150"/>
              <a:gd name="connsiteX3" fmla="*/ 0 w 7227290"/>
              <a:gd name="connsiteY3" fmla="*/ 0 h 1200150"/>
              <a:gd name="connsiteX0" fmla="*/ 0 w 7227290"/>
              <a:gd name="connsiteY0" fmla="*/ 0 h 885825"/>
              <a:gd name="connsiteX1" fmla="*/ 7227290 w 7227290"/>
              <a:gd name="connsiteY1" fmla="*/ 885825 h 885825"/>
              <a:gd name="connsiteX2" fmla="*/ 555141 w 7227290"/>
              <a:gd name="connsiteY2" fmla="*/ 862013 h 885825"/>
              <a:gd name="connsiteX3" fmla="*/ 0 w 7227290"/>
              <a:gd name="connsiteY3" fmla="*/ 0 h 885825"/>
              <a:gd name="connsiteX0" fmla="*/ 0 w 7227290"/>
              <a:gd name="connsiteY0" fmla="*/ 0 h 1207294"/>
              <a:gd name="connsiteX1" fmla="*/ 7227290 w 7227290"/>
              <a:gd name="connsiteY1" fmla="*/ 885825 h 1207294"/>
              <a:gd name="connsiteX2" fmla="*/ 0 w 7227290"/>
              <a:gd name="connsiteY2" fmla="*/ 1207294 h 1207294"/>
              <a:gd name="connsiteX3" fmla="*/ 0 w 7227290"/>
              <a:gd name="connsiteY3" fmla="*/ 0 h 120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27290" h="1207294">
                <a:moveTo>
                  <a:pt x="0" y="0"/>
                </a:moveTo>
                <a:lnTo>
                  <a:pt x="7227290" y="885825"/>
                </a:lnTo>
                <a:lnTo>
                  <a:pt x="0" y="12072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196" y="5347020"/>
            <a:ext cx="3426231" cy="944725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2830674 w 7605568"/>
              <a:gd name="connsiteY2" fmla="*/ 806612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2930931"/>
              <a:gd name="connsiteY0" fmla="*/ 0 h 806612"/>
              <a:gd name="connsiteX1" fmla="*/ 0 w 2930931"/>
              <a:gd name="connsiteY1" fmla="*/ 75665 h 806612"/>
              <a:gd name="connsiteX2" fmla="*/ 2830674 w 2930931"/>
              <a:gd name="connsiteY2" fmla="*/ 806612 h 806612"/>
              <a:gd name="connsiteX3" fmla="*/ 2930931 w 2930931"/>
              <a:gd name="connsiteY3" fmla="*/ 785765 h 806612"/>
              <a:gd name="connsiteX4" fmla="*/ 1 w 2930931"/>
              <a:gd name="connsiteY4" fmla="*/ 0 h 806612"/>
              <a:gd name="connsiteX0" fmla="*/ 1 w 3204530"/>
              <a:gd name="connsiteY0" fmla="*/ 0 h 944725"/>
              <a:gd name="connsiteX1" fmla="*/ 0 w 3204530"/>
              <a:gd name="connsiteY1" fmla="*/ 75665 h 944725"/>
              <a:gd name="connsiteX2" fmla="*/ 3204530 w 3204530"/>
              <a:gd name="connsiteY2" fmla="*/ 944725 h 944725"/>
              <a:gd name="connsiteX3" fmla="*/ 2930931 w 3204530"/>
              <a:gd name="connsiteY3" fmla="*/ 785765 h 944725"/>
              <a:gd name="connsiteX4" fmla="*/ 1 w 3204530"/>
              <a:gd name="connsiteY4" fmla="*/ 0 h 944725"/>
              <a:gd name="connsiteX0" fmla="*/ 1 w 3426231"/>
              <a:gd name="connsiteY0" fmla="*/ 0 h 944725"/>
              <a:gd name="connsiteX1" fmla="*/ 0 w 3426231"/>
              <a:gd name="connsiteY1" fmla="*/ 75665 h 944725"/>
              <a:gd name="connsiteX2" fmla="*/ 3204530 w 3426231"/>
              <a:gd name="connsiteY2" fmla="*/ 944725 h 944725"/>
              <a:gd name="connsiteX3" fmla="*/ 3426231 w 3426231"/>
              <a:gd name="connsiteY3" fmla="*/ 923877 h 944725"/>
              <a:gd name="connsiteX4" fmla="*/ 1 w 3426231"/>
              <a:gd name="connsiteY4" fmla="*/ 0 h 94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6231" h="944725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3204530" y="944725"/>
                </a:lnTo>
                <a:lnTo>
                  <a:pt x="3426231" y="923877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24E59-01D0-4537-B876-7E5EC75B028D}" type="datetime4">
              <a:rPr lang="en-US" smtClean="0"/>
              <a:pPr/>
              <a:t>September 29,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" y="5010151"/>
            <a:ext cx="7439025" cy="157162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5827" h="1571625">
                <a:moveTo>
                  <a:pt x="0" y="0"/>
                </a:moveTo>
                <a:lnTo>
                  <a:pt x="7415827" y="86677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1"/>
              </a:gs>
              <a:gs pos="50000">
                <a:schemeClr val="accent1">
                  <a:lumMod val="40000"/>
                  <a:lumOff val="60000"/>
                </a:schemeClr>
              </a:gs>
              <a:gs pos="5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56" y="609600"/>
            <a:ext cx="3383280" cy="914400"/>
          </a:xfrm>
        </p:spPr>
        <p:txBody>
          <a:bodyPr anchor="b">
            <a:noAutofit/>
          </a:bodyPr>
          <a:lstStyle>
            <a:lvl1pPr algn="l">
              <a:defRPr sz="22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0" y="4973410"/>
            <a:ext cx="7674867" cy="928299"/>
          </a:xfrm>
          <a:custGeom>
            <a:avLst/>
            <a:gdLst>
              <a:gd name="connsiteX0" fmla="*/ 0 w 7548466"/>
              <a:gd name="connsiteY0" fmla="*/ 0 h 933061"/>
              <a:gd name="connsiteX1" fmla="*/ 9331 w 7548466"/>
              <a:gd name="connsiteY1" fmla="*/ 65314 h 933061"/>
              <a:gd name="connsiteX2" fmla="*/ 7221894 w 7548466"/>
              <a:gd name="connsiteY2" fmla="*/ 933061 h 933061"/>
              <a:gd name="connsiteX3" fmla="*/ 7548466 w 7548466"/>
              <a:gd name="connsiteY3" fmla="*/ 914400 h 933061"/>
              <a:gd name="connsiteX4" fmla="*/ 0 w 7548466"/>
              <a:gd name="connsiteY4" fmla="*/ 0 h 933061"/>
              <a:gd name="connsiteX0" fmla="*/ 131163 w 7539135"/>
              <a:gd name="connsiteY0" fmla="*/ 0 h 1042598"/>
              <a:gd name="connsiteX1" fmla="*/ 0 w 7539135"/>
              <a:gd name="connsiteY1" fmla="*/ 174851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0 w 7407972"/>
              <a:gd name="connsiteY0" fmla="*/ 0 h 1042598"/>
              <a:gd name="connsiteX1" fmla="*/ 85531 w 7407972"/>
              <a:gd name="connsiteY1" fmla="*/ 134370 h 1042598"/>
              <a:gd name="connsiteX2" fmla="*/ 7081400 w 7407972"/>
              <a:gd name="connsiteY2" fmla="*/ 1042598 h 1042598"/>
              <a:gd name="connsiteX3" fmla="*/ 7407972 w 7407972"/>
              <a:gd name="connsiteY3" fmla="*/ 1023937 h 1042598"/>
              <a:gd name="connsiteX4" fmla="*/ 0 w 7407972"/>
              <a:gd name="connsiteY4" fmla="*/ 0 h 1042598"/>
              <a:gd name="connsiteX0" fmla="*/ 131163 w 7539135"/>
              <a:gd name="connsiteY0" fmla="*/ 0 h 1042598"/>
              <a:gd name="connsiteX1" fmla="*/ 0 w 7539135"/>
              <a:gd name="connsiteY1" fmla="*/ 193902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59725 w 7539135"/>
              <a:gd name="connsiteY0" fmla="*/ 0 h 892580"/>
              <a:gd name="connsiteX1" fmla="*/ 0 w 7539135"/>
              <a:gd name="connsiteY1" fmla="*/ 43884 h 892580"/>
              <a:gd name="connsiteX2" fmla="*/ 7212563 w 7539135"/>
              <a:gd name="connsiteY2" fmla="*/ 892580 h 892580"/>
              <a:gd name="connsiteX3" fmla="*/ 7539135 w 7539135"/>
              <a:gd name="connsiteY3" fmla="*/ 873919 h 892580"/>
              <a:gd name="connsiteX4" fmla="*/ 59725 w 7539135"/>
              <a:gd name="connsiteY4" fmla="*/ 0 h 892580"/>
              <a:gd name="connsiteX0" fmla="*/ 194 w 7539135"/>
              <a:gd name="connsiteY0" fmla="*/ 0 h 923536"/>
              <a:gd name="connsiteX1" fmla="*/ 0 w 7539135"/>
              <a:gd name="connsiteY1" fmla="*/ 74840 h 923536"/>
              <a:gd name="connsiteX2" fmla="*/ 7212563 w 7539135"/>
              <a:gd name="connsiteY2" fmla="*/ 923536 h 923536"/>
              <a:gd name="connsiteX3" fmla="*/ 7539135 w 7539135"/>
              <a:gd name="connsiteY3" fmla="*/ 904875 h 923536"/>
              <a:gd name="connsiteX4" fmla="*/ 194 w 7539135"/>
              <a:gd name="connsiteY4" fmla="*/ 0 h 923536"/>
              <a:gd name="connsiteX0" fmla="*/ 194 w 7539135"/>
              <a:gd name="connsiteY0" fmla="*/ 0 h 904875"/>
              <a:gd name="connsiteX1" fmla="*/ 0 w 7539135"/>
              <a:gd name="connsiteY1" fmla="*/ 74840 h 904875"/>
              <a:gd name="connsiteX2" fmla="*/ 7212563 w 7539135"/>
              <a:gd name="connsiteY2" fmla="*/ 883055 h 904875"/>
              <a:gd name="connsiteX3" fmla="*/ 7539135 w 7539135"/>
              <a:gd name="connsiteY3" fmla="*/ 904875 h 904875"/>
              <a:gd name="connsiteX4" fmla="*/ 194 w 7539135"/>
              <a:gd name="connsiteY4" fmla="*/ 0 h 904875"/>
              <a:gd name="connsiteX0" fmla="*/ 194 w 7703442"/>
              <a:gd name="connsiteY0" fmla="*/ 0 h 1016794"/>
              <a:gd name="connsiteX1" fmla="*/ 0 w 7703442"/>
              <a:gd name="connsiteY1" fmla="*/ 74840 h 1016794"/>
              <a:gd name="connsiteX2" fmla="*/ 7212563 w 7703442"/>
              <a:gd name="connsiteY2" fmla="*/ 883055 h 1016794"/>
              <a:gd name="connsiteX3" fmla="*/ 7703442 w 7703442"/>
              <a:gd name="connsiteY3" fmla="*/ 1016794 h 1016794"/>
              <a:gd name="connsiteX4" fmla="*/ 194 w 7703442"/>
              <a:gd name="connsiteY4" fmla="*/ 0 h 1016794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12563 w 7674867"/>
              <a:gd name="connsiteY2" fmla="*/ 883055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30680"/>
              <a:gd name="connsiteX1" fmla="*/ 0 w 7674867"/>
              <a:gd name="connsiteY1" fmla="*/ 74840 h 930680"/>
              <a:gd name="connsiteX2" fmla="*/ 7293526 w 7674867"/>
              <a:gd name="connsiteY2" fmla="*/ 930680 h 930680"/>
              <a:gd name="connsiteX3" fmla="*/ 7674867 w 7674867"/>
              <a:gd name="connsiteY3" fmla="*/ 897731 h 930680"/>
              <a:gd name="connsiteX4" fmla="*/ 194 w 7674867"/>
              <a:gd name="connsiteY4" fmla="*/ 0 h 930680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3526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38758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8289 w 7674867"/>
              <a:gd name="connsiteY2" fmla="*/ 661599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28299"/>
              <a:gd name="connsiteX1" fmla="*/ 0 w 7674867"/>
              <a:gd name="connsiteY1" fmla="*/ 74840 h 928299"/>
              <a:gd name="connsiteX2" fmla="*/ 7298289 w 7674867"/>
              <a:gd name="connsiteY2" fmla="*/ 928299 h 928299"/>
              <a:gd name="connsiteX3" fmla="*/ 7674867 w 7674867"/>
              <a:gd name="connsiteY3" fmla="*/ 897731 h 928299"/>
              <a:gd name="connsiteX4" fmla="*/ 194 w 7674867"/>
              <a:gd name="connsiteY4" fmla="*/ 0 h 9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4867" h="928299">
                <a:moveTo>
                  <a:pt x="194" y="0"/>
                </a:moveTo>
                <a:cubicBezTo>
                  <a:pt x="129" y="24947"/>
                  <a:pt x="65" y="49893"/>
                  <a:pt x="0" y="74840"/>
                </a:cubicBezTo>
                <a:lnTo>
                  <a:pt x="7298289" y="928299"/>
                </a:lnTo>
                <a:lnTo>
                  <a:pt x="7674867" y="897731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2E49-18A1-40BC-BA5D-5A2EC8FDDF15}" type="datetime4">
              <a:rPr lang="en-US" smtClean="0"/>
              <a:pPr/>
              <a:t>September 29,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572000" y="609600"/>
            <a:ext cx="3886200" cy="41910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76274" y="1527048"/>
            <a:ext cx="3383280" cy="329184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2000">
                <a:schemeClr val="accent3">
                  <a:lumMod val="40000"/>
                  <a:lumOff val="60000"/>
                </a:schemeClr>
              </a:gs>
              <a:gs pos="66000">
                <a:schemeClr val="accent3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0" y="609600"/>
            <a:ext cx="3886200" cy="4190999"/>
          </a:xfrm>
          <a:ln w="79375">
            <a:solidFill>
              <a:schemeClr val="tx1"/>
            </a:solidFill>
            <a:miter lim="800000"/>
          </a:ln>
          <a:effectLst>
            <a:outerShdw blurRad="50800" dist="38100" dir="5400000" algn="ctr" rotWithShape="0">
              <a:srgbClr val="000000">
                <a:alpha val="42000"/>
              </a:srgb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5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83DA4-3B24-449B-95CA-514EB7E30A99}" type="datetime4">
              <a:rPr lang="en-US" smtClean="0"/>
              <a:pPr/>
              <a:t>September 29,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6656" y="609600"/>
            <a:ext cx="3383280" cy="914400"/>
          </a:xfrm>
        </p:spPr>
        <p:txBody>
          <a:bodyPr anchor="b">
            <a:noAutofit/>
          </a:bodyPr>
          <a:lstStyle>
            <a:lvl1pPr algn="l">
              <a:defRPr sz="22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676656" y="1524000"/>
            <a:ext cx="3381375" cy="32956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13">
              <a:alphaModFix amt="15000"/>
            </a:blip>
            <a:srcRect/>
            <a:tile tx="0" ty="0" sx="76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7772400" cy="11430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600200"/>
            <a:ext cx="7772400" cy="45259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416675"/>
            <a:ext cx="19812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r">
              <a:defRPr lang="en-US" sz="900" kern="1200" cap="all" spc="110" baseline="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42120D2-3948-4F8F-BE5D-E7E7D97880B2}" type="datetime4">
              <a:rPr lang="en-US" smtClean="0"/>
              <a:pPr/>
              <a:t>September 29, 2014</a:t>
            </a:fld>
            <a:endParaRPr lang="en-US" dirty="0" err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l">
              <a:defRPr sz="900" cap="all" spc="110" baseline="0">
                <a:solidFill>
                  <a:srgbClr val="4D4D4D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416675"/>
            <a:ext cx="4572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r">
              <a:defRPr sz="1100" b="1" baseline="0">
                <a:solidFill>
                  <a:srgbClr val="4D4D4D"/>
                </a:solidFill>
              </a:defRPr>
            </a:lvl1pPr>
          </a:lstStyle>
          <a:p>
            <a:fld id="{1D72EBF8-7CF5-44B7-B2BF-E22DE4D0703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Normalizálás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Funkcionális</a:t>
            </a:r>
            <a:r>
              <a:rPr lang="en-US" dirty="0" smtClean="0"/>
              <a:t> </a:t>
            </a:r>
            <a:r>
              <a:rPr lang="en-US" dirty="0" err="1" smtClean="0"/>
              <a:t>függés</a:t>
            </a:r>
            <a:endParaRPr lang="en-US" dirty="0" smtClean="0"/>
          </a:p>
          <a:p>
            <a:r>
              <a:rPr lang="en-US" dirty="0" err="1" smtClean="0"/>
              <a:t>Redundancia</a:t>
            </a:r>
            <a:endParaRPr lang="en-US" dirty="0" smtClean="0"/>
          </a:p>
          <a:p>
            <a:r>
              <a:rPr lang="en-US" dirty="0" smtClean="0"/>
              <a:t>1NF, </a:t>
            </a:r>
            <a:r>
              <a:rPr lang="hu-HU" dirty="0" smtClean="0"/>
              <a:t> </a:t>
            </a:r>
            <a:r>
              <a:rPr lang="en-US" dirty="0" smtClean="0"/>
              <a:t>2NF</a:t>
            </a:r>
            <a:r>
              <a:rPr lang="en-US" dirty="0" smtClean="0"/>
              <a:t>, </a:t>
            </a:r>
            <a:r>
              <a:rPr lang="hu-HU" dirty="0" smtClean="0"/>
              <a:t> </a:t>
            </a:r>
            <a:r>
              <a:rPr lang="en-US" dirty="0" smtClean="0"/>
              <a:t>3NF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804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Normálforma</a:t>
            </a:r>
            <a:r>
              <a:rPr lang="en-US" dirty="0" smtClean="0"/>
              <a:t> (2NF)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korábbi</a:t>
            </a:r>
            <a:r>
              <a:rPr lang="en-US" dirty="0" smtClean="0"/>
              <a:t> </a:t>
            </a:r>
            <a:r>
              <a:rPr lang="en-US" dirty="0" err="1" smtClean="0"/>
              <a:t>séma</a:t>
            </a:r>
            <a:r>
              <a:rPr lang="en-US" dirty="0" smtClean="0"/>
              <a:t> </a:t>
            </a:r>
            <a:r>
              <a:rPr lang="en-US" dirty="0" err="1" smtClean="0"/>
              <a:t>felett</a:t>
            </a:r>
            <a:r>
              <a:rPr lang="en-US" dirty="0" smtClean="0"/>
              <a:t>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tábla</a:t>
            </a:r>
            <a:r>
              <a:rPr lang="en-US" dirty="0" smtClean="0"/>
              <a:t> </a:t>
            </a:r>
            <a:r>
              <a:rPr lang="en-US" dirty="0" err="1" smtClean="0"/>
              <a:t>lehetne</a:t>
            </a:r>
            <a:r>
              <a:rPr lang="en-US" dirty="0" smtClean="0"/>
              <a:t> pl. </a:t>
            </a:r>
            <a:r>
              <a:rPr lang="en-US" dirty="0" err="1" smtClean="0"/>
              <a:t>ilyen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hu-HU" dirty="0" smtClean="0"/>
              <a:t>f</a:t>
            </a:r>
            <a:r>
              <a:rPr lang="hu-HU" baseline="-25000" dirty="0" smtClean="0"/>
              <a:t>1</a:t>
            </a:r>
            <a:r>
              <a:rPr lang="hu-HU" dirty="0" smtClean="0"/>
              <a:t>: Adószám </a:t>
            </a:r>
            <a:r>
              <a:rPr lang="hu-HU" dirty="0"/>
              <a:t>→ Név </a:t>
            </a:r>
          </a:p>
          <a:p>
            <a:r>
              <a:rPr lang="hu-HU" dirty="0" smtClean="0"/>
              <a:t>f</a:t>
            </a:r>
            <a:r>
              <a:rPr lang="hu-HU" baseline="-25000" dirty="0" smtClean="0"/>
              <a:t>2</a:t>
            </a:r>
            <a:r>
              <a:rPr lang="hu-HU" dirty="0" smtClean="0"/>
              <a:t>: Projektkód </a:t>
            </a:r>
            <a:r>
              <a:rPr lang="hu-HU" dirty="0"/>
              <a:t>→ {Projektnév, Projekthely} </a:t>
            </a:r>
          </a:p>
          <a:p>
            <a:r>
              <a:rPr lang="hu-HU" dirty="0" smtClean="0"/>
              <a:t>f</a:t>
            </a:r>
            <a:r>
              <a:rPr lang="hu-HU" baseline="-25000" dirty="0" smtClean="0"/>
              <a:t>3</a:t>
            </a:r>
            <a:r>
              <a:rPr lang="hu-HU" dirty="0" smtClean="0"/>
              <a:t>: {</a:t>
            </a:r>
            <a:r>
              <a:rPr lang="hu-HU" dirty="0"/>
              <a:t>Adószám, Projektkód} → Óra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674019"/>
              </p:ext>
            </p:extLst>
          </p:nvPr>
        </p:nvGraphicFramePr>
        <p:xfrm>
          <a:off x="1009443" y="2080766"/>
          <a:ext cx="6935844" cy="1918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974"/>
                <a:gridCol w="1155974"/>
                <a:gridCol w="1155974"/>
                <a:gridCol w="1155974"/>
                <a:gridCol w="1155974"/>
                <a:gridCol w="1155974"/>
              </a:tblGrid>
              <a:tr h="312412">
                <a:tc>
                  <a:txBody>
                    <a:bodyPr/>
                    <a:lstStyle/>
                    <a:p>
                      <a:r>
                        <a:rPr lang="hu-HU" sz="1400" u="sng" dirty="0" smtClean="0"/>
                        <a:t>Adószám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 dirty="0" smtClean="0"/>
                        <a:t>Név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 u="sng" dirty="0" smtClean="0"/>
                        <a:t>Projektkód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 dirty="0" smtClean="0"/>
                        <a:t>Óra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 dirty="0" smtClean="0"/>
                        <a:t>Projektnév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400" dirty="0" smtClean="0"/>
                        <a:t>Projekthely </a:t>
                      </a:r>
                    </a:p>
                  </a:txBody>
                  <a:tcPr/>
                </a:tc>
              </a:tr>
              <a:tr h="321135">
                <a:tc>
                  <a:txBody>
                    <a:bodyPr/>
                    <a:lstStyle/>
                    <a:p>
                      <a:r>
                        <a:rPr lang="hu-HU" sz="1400" dirty="0" smtClean="0"/>
                        <a:t>1111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 dirty="0" smtClean="0"/>
                        <a:t>Kovács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Adatmodell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Veszprém</a:t>
                      </a:r>
                      <a:endParaRPr lang="en-US" sz="1400" dirty="0"/>
                    </a:p>
                  </a:txBody>
                  <a:tcPr/>
                </a:tc>
              </a:tr>
              <a:tr h="32113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2222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Tóth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Hardware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Budapest</a:t>
                      </a:r>
                      <a:endParaRPr lang="en-US" sz="1400" dirty="0"/>
                    </a:p>
                  </a:txBody>
                  <a:tcPr/>
                </a:tc>
              </a:tr>
              <a:tr h="32113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4444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Kiss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Hardware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Budapest</a:t>
                      </a:r>
                      <a:endParaRPr lang="en-US" sz="1400" dirty="0"/>
                    </a:p>
                  </a:txBody>
                  <a:tcPr/>
                </a:tc>
              </a:tr>
              <a:tr h="32113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Kovács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Hardware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Budapest</a:t>
                      </a:r>
                      <a:endParaRPr lang="en-US" sz="1400" dirty="0"/>
                    </a:p>
                  </a:txBody>
                  <a:tcPr/>
                </a:tc>
              </a:tr>
              <a:tr h="32113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Kovács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Teszt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Szeged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31027" y="4656114"/>
            <a:ext cx="306161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1"/>
                </a:solidFill>
              </a:rPr>
              <a:t>Név</a:t>
            </a:r>
            <a:r>
              <a:rPr lang="en-US" dirty="0" smtClean="0">
                <a:solidFill>
                  <a:schemeClr val="accent1"/>
                </a:solidFill>
              </a:rPr>
              <a:t> pl. </a:t>
            </a:r>
            <a:r>
              <a:rPr lang="en-US" dirty="0" err="1" smtClean="0">
                <a:solidFill>
                  <a:schemeClr val="accent1"/>
                </a:solidFill>
              </a:rPr>
              <a:t>csak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Adószám-tól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függ</a:t>
            </a:r>
            <a:r>
              <a:rPr lang="en-US" dirty="0" smtClean="0">
                <a:solidFill>
                  <a:schemeClr val="accent1"/>
                </a:solidFill>
              </a:rPr>
              <a:t>,</a:t>
            </a:r>
          </a:p>
          <a:p>
            <a:r>
              <a:rPr lang="en-US" dirty="0" err="1" smtClean="0">
                <a:solidFill>
                  <a:schemeClr val="accent1"/>
                </a:solidFill>
              </a:rPr>
              <a:t>így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nem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i="1" dirty="0" err="1" smtClean="0">
                <a:solidFill>
                  <a:schemeClr val="accent1"/>
                </a:solidFill>
              </a:rPr>
              <a:t>teljesen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függ</a:t>
            </a:r>
            <a:r>
              <a:rPr lang="en-US" dirty="0" smtClean="0">
                <a:solidFill>
                  <a:schemeClr val="accent1"/>
                </a:solidFill>
              </a:rPr>
              <a:t> a </a:t>
            </a:r>
            <a:r>
              <a:rPr lang="en-US" dirty="0" err="1" smtClean="0">
                <a:solidFill>
                  <a:schemeClr val="accent1"/>
                </a:solidFill>
              </a:rPr>
              <a:t>kulcstól</a:t>
            </a:r>
            <a:r>
              <a:rPr lang="en-US" dirty="0" smtClean="0">
                <a:solidFill>
                  <a:schemeClr val="accent1"/>
                </a:solidFill>
              </a:rPr>
              <a:t>!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514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normálformára</a:t>
            </a:r>
            <a:r>
              <a:rPr lang="en-US" dirty="0" smtClean="0"/>
              <a:t> </a:t>
            </a:r>
            <a:r>
              <a:rPr lang="en-US" dirty="0" err="1" smtClean="0"/>
              <a:t>hozás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Ha valamely K kulcsra L⊂K és L→B (itt B az összes L-től függő másodlagos attribútum halmaza), akkor a sémát felbontjuk az L→B függőség szerint.</a:t>
            </a:r>
          </a:p>
          <a:p>
            <a:r>
              <a:rPr lang="hu-HU" dirty="0" smtClean="0"/>
              <a:t>Legyen </a:t>
            </a:r>
            <a:r>
              <a:rPr lang="hu-HU" dirty="0"/>
              <a:t>C=A−(L∪B), ekkor az R(A) sémát az R</a:t>
            </a:r>
            <a:r>
              <a:rPr lang="hu-HU" baseline="-25000" dirty="0"/>
              <a:t>1</a:t>
            </a:r>
            <a:r>
              <a:rPr lang="hu-HU" dirty="0"/>
              <a:t>(C∪L) és az R</a:t>
            </a:r>
            <a:r>
              <a:rPr lang="hu-HU" baseline="-25000" dirty="0"/>
              <a:t>2</a:t>
            </a:r>
            <a:r>
              <a:rPr lang="hu-HU" dirty="0"/>
              <a:t>(L∪B) sémákkal helyettesítjük</a:t>
            </a:r>
            <a:r>
              <a:rPr lang="hu-HU" dirty="0" smtClean="0"/>
              <a:t>.</a:t>
            </a:r>
          </a:p>
          <a:p>
            <a:pPr marL="68580" indent="0">
              <a:buNone/>
            </a:pPr>
            <a:endParaRPr lang="en-US" dirty="0" smtClean="0"/>
          </a:p>
          <a:p>
            <a:pPr marL="68580" indent="0">
              <a:buNone/>
            </a:pPr>
            <a:r>
              <a:rPr lang="en-US" b="1" dirty="0" err="1" smtClean="0"/>
              <a:t>Példa</a:t>
            </a:r>
            <a:r>
              <a:rPr lang="en-US" b="1" dirty="0" smtClean="0"/>
              <a:t>.</a:t>
            </a:r>
          </a:p>
          <a:p>
            <a:pPr marL="68580" indent="0" algn="ctr">
              <a:buNone/>
            </a:pPr>
            <a:r>
              <a:rPr lang="hu-HU" dirty="0" smtClean="0"/>
              <a:t>Tétel </a:t>
            </a:r>
            <a:r>
              <a:rPr lang="hu-HU" dirty="0"/>
              <a:t>(</a:t>
            </a:r>
            <a:r>
              <a:rPr lang="hu-HU" u="sng" dirty="0"/>
              <a:t>árukód</a:t>
            </a:r>
            <a:r>
              <a:rPr lang="hu-HU" dirty="0"/>
              <a:t>, </a:t>
            </a:r>
            <a:r>
              <a:rPr lang="hu-HU" u="sng" dirty="0"/>
              <a:t>számla.sorszám</a:t>
            </a:r>
            <a:r>
              <a:rPr lang="hu-HU" dirty="0"/>
              <a:t>, árunév, egységár, mennyiség</a:t>
            </a:r>
            <a:r>
              <a:rPr lang="hu-HU" dirty="0" smtClean="0"/>
              <a:t>)</a:t>
            </a:r>
          </a:p>
          <a:p>
            <a:pPr marL="525780" indent="-457200">
              <a:buFont typeface="+mj-lt"/>
              <a:buAutoNum type="arabicPeriod"/>
            </a:pPr>
            <a:r>
              <a:rPr lang="hu-HU" dirty="0" smtClean="0"/>
              <a:t>1NF? Teljesül </a:t>
            </a:r>
            <a:r>
              <a:rPr lang="hu-HU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hu-HU" dirty="0" smtClean="0">
              <a:sym typeface="Zapf Dingbats"/>
            </a:endParaRPr>
          </a:p>
          <a:p>
            <a:pPr marL="525780" indent="-457200">
              <a:buFont typeface="+mj-lt"/>
              <a:buAutoNum type="arabicPeriod"/>
            </a:pPr>
            <a:r>
              <a:rPr lang="hu-HU" dirty="0" smtClean="0">
                <a:ea typeface="Zapf Dingbats"/>
                <a:cs typeface="Zapf Dingbats"/>
                <a:sym typeface="Zapf Dingbats"/>
              </a:rPr>
              <a:t>2NF? A kulcs összetett </a:t>
            </a:r>
            <a:r>
              <a:rPr lang="en-US" dirty="0" smtClean="0">
                <a:ea typeface="Zapf Dingbats"/>
                <a:cs typeface="Zapf Dingbats"/>
                <a:sym typeface="Zapf Dingbats"/>
              </a:rPr>
              <a:t>–</a:t>
            </a:r>
            <a:r>
              <a:rPr lang="hu-HU" dirty="0" smtClean="0">
                <a:ea typeface="Zapf Dingbats"/>
                <a:cs typeface="Zapf Dingbats"/>
                <a:sym typeface="Zapf Dingbats"/>
              </a:rPr>
              <a:t> vizsgáljuk meg alaposabban</a:t>
            </a:r>
          </a:p>
        </p:txBody>
      </p:sp>
    </p:spTree>
    <p:extLst>
      <p:ext uri="{BB962C8B-B14F-4D97-AF65-F5344CB8AC3E}">
        <p14:creationId xmlns:p14="http://schemas.microsoft.com/office/powerpoint/2010/main" val="263718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NORMÁLFORMÁRA HOZÁS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 algn="ctr">
              <a:buNone/>
            </a:pPr>
            <a:r>
              <a:rPr lang="hu-HU" dirty="0"/>
              <a:t>Tétel (</a:t>
            </a:r>
            <a:r>
              <a:rPr lang="hu-HU" u="sng" dirty="0"/>
              <a:t>árukód</a:t>
            </a:r>
            <a:r>
              <a:rPr lang="hu-HU" dirty="0"/>
              <a:t>, </a:t>
            </a:r>
            <a:r>
              <a:rPr lang="hu-HU" u="sng" dirty="0"/>
              <a:t>számla.sorszám</a:t>
            </a:r>
            <a:r>
              <a:rPr lang="hu-HU" dirty="0"/>
              <a:t>, árunév, egységár, mennyiség</a:t>
            </a:r>
            <a:r>
              <a:rPr lang="hu-HU" dirty="0" smtClean="0"/>
              <a:t>)</a:t>
            </a:r>
          </a:p>
          <a:p>
            <a:pPr marL="68580" indent="0">
              <a:buNone/>
            </a:pPr>
            <a:endParaRPr lang="hu-HU" dirty="0"/>
          </a:p>
          <a:p>
            <a:pPr marL="68580" indent="0">
              <a:buNone/>
            </a:pPr>
            <a:r>
              <a:rPr lang="hu-HU" dirty="0" smtClean="0"/>
              <a:t>Függőségek:</a:t>
            </a:r>
          </a:p>
          <a:p>
            <a:pPr marL="525780" indent="-457200">
              <a:buFont typeface="+mj-lt"/>
              <a:buAutoNum type="arabicPeriod"/>
            </a:pPr>
            <a:r>
              <a:rPr lang="hu-HU" dirty="0" smtClean="0"/>
              <a:t>f</a:t>
            </a:r>
            <a:r>
              <a:rPr lang="hu-HU" baseline="-25000" dirty="0" smtClean="0"/>
              <a:t>1</a:t>
            </a:r>
            <a:r>
              <a:rPr lang="hu-HU" dirty="0" smtClean="0"/>
              <a:t>:  {számla.sorszám, árukód} → {egységár, mennyiség}</a:t>
            </a:r>
          </a:p>
          <a:p>
            <a:pPr marL="525780" indent="-457200">
              <a:buFont typeface="+mj-lt"/>
              <a:buAutoNum type="arabicPeriod"/>
            </a:pPr>
            <a:r>
              <a:rPr lang="hu-HU" dirty="0" smtClean="0"/>
              <a:t>f</a:t>
            </a:r>
            <a:r>
              <a:rPr lang="hu-HU" baseline="-25000" dirty="0" smtClean="0"/>
              <a:t>2</a:t>
            </a:r>
            <a:r>
              <a:rPr lang="hu-HU" dirty="0" smtClean="0"/>
              <a:t>:  {árukód} → {árunév} </a:t>
            </a:r>
            <a:endParaRPr lang="hu-HU" dirty="0"/>
          </a:p>
          <a:p>
            <a:pPr marL="68580" indent="0">
              <a:buNone/>
            </a:pPr>
            <a:endParaRPr lang="en-US" dirty="0" smtClean="0"/>
          </a:p>
          <a:p>
            <a:pPr marL="68580" indent="0">
              <a:buNone/>
            </a:pPr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árunév</a:t>
            </a:r>
            <a:r>
              <a:rPr lang="en-US" dirty="0" smtClean="0"/>
              <a:t> </a:t>
            </a:r>
            <a:r>
              <a:rPr lang="en-US" dirty="0" err="1" smtClean="0"/>
              <a:t>másodlagos</a:t>
            </a:r>
            <a:r>
              <a:rPr lang="en-US" dirty="0" smtClean="0"/>
              <a:t> </a:t>
            </a:r>
            <a:r>
              <a:rPr lang="en-US" dirty="0" err="1" smtClean="0"/>
              <a:t>attribútum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teljesen</a:t>
            </a:r>
            <a:r>
              <a:rPr lang="en-US" dirty="0" smtClean="0"/>
              <a:t> </a:t>
            </a:r>
            <a:r>
              <a:rPr lang="en-US" dirty="0" err="1" smtClean="0"/>
              <a:t>függ</a:t>
            </a:r>
            <a:r>
              <a:rPr lang="en-US" dirty="0" smtClean="0"/>
              <a:t> a </a:t>
            </a:r>
            <a:r>
              <a:rPr lang="en-US" dirty="0" err="1" smtClean="0"/>
              <a:t>kulcstól</a:t>
            </a:r>
            <a:r>
              <a:rPr lang="en-US" dirty="0" smtClean="0"/>
              <a:t>. </a:t>
            </a:r>
            <a:r>
              <a:rPr lang="hu-HU" dirty="0" smtClean="0"/>
              <a:t>→ Nincs 2NF-ben </a:t>
            </a:r>
            <a:r>
              <a:rPr lang="hu-HU" dirty="0" smtClean="0"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30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normálformára</a:t>
            </a:r>
            <a:r>
              <a:rPr lang="en-US" dirty="0" smtClean="0"/>
              <a:t> </a:t>
            </a:r>
            <a:r>
              <a:rPr lang="en-US" dirty="0" err="1" smtClean="0"/>
              <a:t>hozás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53794"/>
            <a:ext cx="7772400" cy="4618599"/>
          </a:xfrm>
        </p:spPr>
        <p:txBody>
          <a:bodyPr>
            <a:normAutofit/>
          </a:bodyPr>
          <a:lstStyle/>
          <a:p>
            <a:pPr marL="68580" indent="0" algn="ctr">
              <a:buNone/>
            </a:pPr>
            <a:r>
              <a:rPr lang="hu-HU" dirty="0"/>
              <a:t>Tétel (</a:t>
            </a:r>
            <a:r>
              <a:rPr lang="hu-HU" u="sng" dirty="0"/>
              <a:t>árukód</a:t>
            </a:r>
            <a:r>
              <a:rPr lang="hu-HU" dirty="0"/>
              <a:t>, </a:t>
            </a:r>
            <a:r>
              <a:rPr lang="hu-HU" u="sng" dirty="0"/>
              <a:t>számla.sorszám</a:t>
            </a:r>
            <a:r>
              <a:rPr lang="hu-HU" dirty="0"/>
              <a:t>, árunév, egységár, mennyiség</a:t>
            </a:r>
            <a:r>
              <a:rPr lang="hu-HU" dirty="0" smtClean="0"/>
              <a:t>)</a:t>
            </a:r>
          </a:p>
          <a:p>
            <a:pPr marL="68580" indent="0" algn="ctr">
              <a:buNone/>
            </a:pPr>
            <a:endParaRPr lang="en-US" sz="300" b="1" dirty="0" smtClean="0"/>
          </a:p>
          <a:p>
            <a:pPr marL="68580" indent="0">
              <a:buNone/>
            </a:pPr>
            <a:r>
              <a:rPr lang="en-US" b="1" dirty="0" err="1" smtClean="0"/>
              <a:t>Megoldás</a:t>
            </a:r>
            <a:r>
              <a:rPr lang="en-US" b="1" dirty="0" smtClean="0"/>
              <a:t>.</a:t>
            </a:r>
          </a:p>
          <a:p>
            <a:pPr marL="68580" indent="0">
              <a:buNone/>
            </a:pPr>
            <a:r>
              <a:rPr lang="en-US" dirty="0" smtClean="0"/>
              <a:t>A </a:t>
            </a:r>
            <a:r>
              <a:rPr lang="en-US" dirty="0" err="1" smtClean="0"/>
              <a:t>gondot</a:t>
            </a:r>
            <a:r>
              <a:rPr lang="en-US" dirty="0" smtClean="0"/>
              <a:t> </a:t>
            </a:r>
            <a:r>
              <a:rPr lang="en-US" dirty="0" err="1" smtClean="0"/>
              <a:t>okozó</a:t>
            </a:r>
            <a:r>
              <a:rPr lang="en-US" dirty="0" smtClean="0"/>
              <a:t> </a:t>
            </a:r>
            <a:r>
              <a:rPr lang="en-US" dirty="0" err="1" smtClean="0"/>
              <a:t>függés</a:t>
            </a:r>
            <a:r>
              <a:rPr lang="en-US" dirty="0" smtClean="0"/>
              <a:t> (</a:t>
            </a:r>
            <a:r>
              <a:rPr lang="hu-HU" dirty="0"/>
              <a:t>f</a:t>
            </a:r>
            <a:r>
              <a:rPr lang="hu-HU" baseline="-25000" dirty="0"/>
              <a:t>2</a:t>
            </a:r>
            <a:r>
              <a:rPr lang="hu-HU" dirty="0"/>
              <a:t>:  {árukód} → {árunév</a:t>
            </a:r>
            <a:r>
              <a:rPr lang="hu-HU" dirty="0" smtClean="0"/>
              <a:t>})</a:t>
            </a:r>
            <a:r>
              <a:rPr lang="en-US" dirty="0" smtClean="0"/>
              <a:t> </a:t>
            </a:r>
            <a:r>
              <a:rPr lang="en-US" dirty="0" err="1" smtClean="0"/>
              <a:t>mentén</a:t>
            </a:r>
            <a:r>
              <a:rPr lang="en-US" dirty="0" smtClean="0"/>
              <a:t> </a:t>
            </a:r>
            <a:r>
              <a:rPr lang="en-US" dirty="0" err="1" smtClean="0"/>
              <a:t>felbontjuk</a:t>
            </a:r>
            <a:r>
              <a:rPr lang="en-US" dirty="0" smtClean="0"/>
              <a:t> a </a:t>
            </a:r>
            <a:r>
              <a:rPr lang="en-US" dirty="0" err="1" smtClean="0"/>
              <a:t>sémát</a:t>
            </a:r>
            <a:r>
              <a:rPr lang="en-US" dirty="0" smtClean="0"/>
              <a:t> </a:t>
            </a:r>
            <a:r>
              <a:rPr lang="en-US" dirty="0" err="1" smtClean="0"/>
              <a:t>két</a:t>
            </a:r>
            <a:r>
              <a:rPr lang="en-US" dirty="0" smtClean="0"/>
              <a:t> </a:t>
            </a:r>
            <a:r>
              <a:rPr lang="en-US" dirty="0" err="1" smtClean="0"/>
              <a:t>másik</a:t>
            </a:r>
            <a:r>
              <a:rPr lang="en-US" dirty="0" smtClean="0"/>
              <a:t> </a:t>
            </a:r>
            <a:r>
              <a:rPr lang="en-US" dirty="0" err="1" smtClean="0"/>
              <a:t>sémára</a:t>
            </a:r>
            <a:r>
              <a:rPr lang="en-US" dirty="0" smtClean="0"/>
              <a:t>.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 smtClean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 smtClean="0"/>
          </a:p>
          <a:p>
            <a:pPr marL="68580" indent="0">
              <a:buNone/>
            </a:pPr>
            <a:endParaRPr lang="en-US" sz="100" dirty="0" smtClean="0"/>
          </a:p>
          <a:p>
            <a:pPr marL="68580" indent="0" algn="ctr">
              <a:buNone/>
            </a:pPr>
            <a:r>
              <a:rPr lang="en-US" dirty="0" smtClean="0"/>
              <a:t>T</a:t>
            </a:r>
            <a:r>
              <a:rPr lang="hu-HU" dirty="0" smtClean="0"/>
              <a:t>étel </a:t>
            </a:r>
            <a:r>
              <a:rPr lang="hu-HU" dirty="0"/>
              <a:t>(</a:t>
            </a:r>
            <a:r>
              <a:rPr lang="hu-HU" i="1" u="sng" dirty="0"/>
              <a:t>árukód</a:t>
            </a:r>
            <a:r>
              <a:rPr lang="hu-HU" u="sng" dirty="0"/>
              <a:t>, számla.sorszám, </a:t>
            </a:r>
            <a:r>
              <a:rPr lang="hu-HU" dirty="0"/>
              <a:t>egységár, mennyiség</a:t>
            </a:r>
            <a:r>
              <a:rPr lang="hu-HU" u="sng" dirty="0" smtClean="0"/>
              <a:t>)</a:t>
            </a:r>
          </a:p>
          <a:p>
            <a:pPr marL="68580" indent="0" algn="ctr">
              <a:buNone/>
            </a:pPr>
            <a:r>
              <a:rPr lang="hu-HU" dirty="0"/>
              <a:t>Á</a:t>
            </a:r>
            <a:r>
              <a:rPr lang="hu-HU" dirty="0" smtClean="0"/>
              <a:t>ru </a:t>
            </a:r>
            <a:r>
              <a:rPr lang="hu-HU" u="sng" dirty="0"/>
              <a:t>(árukód, </a:t>
            </a:r>
            <a:r>
              <a:rPr lang="hu-HU" dirty="0"/>
              <a:t>árunév</a:t>
            </a:r>
            <a:r>
              <a:rPr lang="hu-HU" dirty="0" smtClean="0"/>
              <a:t>)</a:t>
            </a:r>
          </a:p>
          <a:p>
            <a:pPr marL="68580" indent="0" algn="r">
              <a:buNone/>
            </a:pPr>
            <a:r>
              <a:rPr lang="en-US" dirty="0" smtClean="0">
                <a:latin typeface="ＭＳ ゴシック"/>
                <a:ea typeface="ＭＳ ゴシック"/>
                <a:cs typeface="ＭＳ ゴシック"/>
              </a:rPr>
              <a:t>☐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06148" y="2973562"/>
            <a:ext cx="7306953" cy="156966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hu-HU" sz="1600" dirty="0" smtClean="0">
                <a:solidFill>
                  <a:schemeClr val="tx1"/>
                </a:solidFill>
                <a:latin typeface="Courier New"/>
                <a:cs typeface="Courier New"/>
              </a:rPr>
              <a:t>C</a:t>
            </a:r>
            <a:r>
              <a:rPr lang="hu-HU" sz="1600" dirty="0">
                <a:solidFill>
                  <a:schemeClr val="tx1"/>
                </a:solidFill>
                <a:latin typeface="Courier New"/>
                <a:cs typeface="Courier New"/>
              </a:rPr>
              <a:t>=A−(L∪B), </a:t>
            </a:r>
            <a:r>
              <a:rPr lang="hu-HU" sz="1600" dirty="0" smtClean="0">
                <a:solidFill>
                  <a:schemeClr val="tx1"/>
                </a:solidFill>
                <a:latin typeface="Courier New"/>
                <a:cs typeface="Courier New"/>
              </a:rPr>
              <a:t>R(A)</a:t>
            </a:r>
            <a:r>
              <a:rPr lang="hu-HU" sz="1600" dirty="0">
                <a:solidFill>
                  <a:schemeClr val="tx1"/>
                </a:solidFill>
                <a:latin typeface="Courier New"/>
                <a:cs typeface="Courier New"/>
              </a:rPr>
              <a:t> →</a:t>
            </a:r>
            <a:r>
              <a:rPr lang="hu-HU" sz="1600" dirty="0" smtClean="0">
                <a:solidFill>
                  <a:schemeClr val="tx1"/>
                </a:solidFill>
                <a:latin typeface="Courier New"/>
                <a:cs typeface="Courier New"/>
              </a:rPr>
              <a:t> R</a:t>
            </a:r>
            <a:r>
              <a:rPr lang="hu-HU" sz="1600" cap="small" baseline="-25000" dirty="0" smtClean="0">
                <a:solidFill>
                  <a:schemeClr val="tx1"/>
                </a:solidFill>
                <a:latin typeface="Courier New"/>
                <a:cs typeface="Courier New"/>
              </a:rPr>
              <a:t>1</a:t>
            </a:r>
            <a:r>
              <a:rPr lang="hu-HU" sz="1600" dirty="0">
                <a:solidFill>
                  <a:schemeClr val="tx1"/>
                </a:solidFill>
                <a:latin typeface="Courier New"/>
                <a:cs typeface="Courier New"/>
              </a:rPr>
              <a:t>(C∪L</a:t>
            </a:r>
            <a:r>
              <a:rPr lang="hu-HU" sz="1600" dirty="0" smtClean="0">
                <a:solidFill>
                  <a:schemeClr val="tx1"/>
                </a:solidFill>
                <a:latin typeface="Courier New"/>
                <a:cs typeface="Courier New"/>
              </a:rPr>
              <a:t>), R</a:t>
            </a:r>
            <a:r>
              <a:rPr lang="hu-HU" sz="1600" baseline="-25000" dirty="0" smtClean="0">
                <a:solidFill>
                  <a:schemeClr val="tx1"/>
                </a:solidFill>
                <a:latin typeface="Courier New"/>
                <a:cs typeface="Courier New"/>
              </a:rPr>
              <a:t>2</a:t>
            </a:r>
            <a:r>
              <a:rPr lang="hu-HU" sz="1600" dirty="0" smtClean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hu-HU" sz="1600" dirty="0">
                <a:solidFill>
                  <a:schemeClr val="tx1"/>
                </a:solidFill>
                <a:latin typeface="Courier New"/>
                <a:cs typeface="Courier New"/>
              </a:rPr>
              <a:t>L∪B</a:t>
            </a:r>
            <a:r>
              <a:rPr lang="hu-HU" sz="1600" dirty="0" smtClean="0">
                <a:solidFill>
                  <a:schemeClr val="tx1"/>
                </a:solidFill>
                <a:latin typeface="Courier New"/>
                <a:cs typeface="Courier New"/>
              </a:rPr>
              <a:t>)</a:t>
            </a:r>
          </a:p>
          <a:p>
            <a:r>
              <a:rPr lang="hu-HU" sz="1600" dirty="0" smtClean="0">
                <a:solidFill>
                  <a:schemeClr val="tx1"/>
                </a:solidFill>
                <a:latin typeface="Courier New"/>
                <a:cs typeface="Courier New"/>
              </a:rPr>
              <a:t>L = {árukód}</a:t>
            </a:r>
          </a:p>
          <a:p>
            <a:r>
              <a:rPr lang="hu-HU" sz="1600" dirty="0" smtClean="0">
                <a:solidFill>
                  <a:schemeClr val="tx1"/>
                </a:solidFill>
                <a:latin typeface="Courier New"/>
                <a:cs typeface="Courier New"/>
              </a:rPr>
              <a:t>B = {árunév}</a:t>
            </a:r>
          </a:p>
          <a:p>
            <a:r>
              <a:rPr lang="hu-HU" sz="1600" dirty="0" smtClean="0">
                <a:solidFill>
                  <a:schemeClr val="tx1"/>
                </a:solidFill>
                <a:latin typeface="Courier New"/>
                <a:cs typeface="Courier New"/>
              </a:rPr>
              <a:t>L</a:t>
            </a:r>
            <a:r>
              <a:rPr lang="hu-HU" sz="1600" dirty="0">
                <a:solidFill>
                  <a:schemeClr val="tx1"/>
                </a:solidFill>
                <a:latin typeface="Courier New"/>
                <a:cs typeface="Courier New"/>
              </a:rPr>
              <a:t>∪</a:t>
            </a:r>
            <a:r>
              <a:rPr lang="hu-HU" sz="1600" dirty="0" smtClean="0">
                <a:solidFill>
                  <a:schemeClr val="tx1"/>
                </a:solidFill>
                <a:latin typeface="Courier New"/>
                <a:cs typeface="Courier New"/>
              </a:rPr>
              <a:t>B = {árukód, árunév}</a:t>
            </a:r>
          </a:p>
          <a:p>
            <a:r>
              <a:rPr lang="hu-HU" sz="1600" dirty="0" smtClean="0">
                <a:solidFill>
                  <a:schemeClr val="tx1"/>
                </a:solidFill>
                <a:latin typeface="Courier New"/>
                <a:cs typeface="Courier New"/>
              </a:rPr>
              <a:t>C = A </a:t>
            </a:r>
            <a:r>
              <a:rPr lang="en-US" sz="1600" dirty="0" smtClean="0">
                <a:solidFill>
                  <a:schemeClr val="tx1"/>
                </a:solidFill>
                <a:latin typeface="Courier New"/>
                <a:cs typeface="Courier New"/>
              </a:rPr>
              <a:t>–</a:t>
            </a:r>
            <a:r>
              <a:rPr lang="hu-HU" sz="1600" dirty="0" smtClean="0">
                <a:solidFill>
                  <a:schemeClr val="tx1"/>
                </a:solidFill>
                <a:latin typeface="Courier New"/>
                <a:cs typeface="Courier New"/>
              </a:rPr>
              <a:t> (L</a:t>
            </a:r>
            <a:r>
              <a:rPr lang="hu-HU" sz="1600" dirty="0">
                <a:solidFill>
                  <a:schemeClr val="tx1"/>
                </a:solidFill>
                <a:latin typeface="Courier New"/>
                <a:cs typeface="Courier New"/>
              </a:rPr>
              <a:t>∪</a:t>
            </a:r>
            <a:r>
              <a:rPr lang="hu-HU" sz="1600" dirty="0" smtClean="0">
                <a:solidFill>
                  <a:schemeClr val="tx1"/>
                </a:solidFill>
                <a:latin typeface="Courier New"/>
                <a:cs typeface="Courier New"/>
              </a:rPr>
              <a:t>B) = {számla.sorszám, egységár,</a:t>
            </a:r>
            <a:r>
              <a:rPr lang="hu-HU" sz="16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hu-HU" sz="1600" dirty="0" smtClean="0">
                <a:solidFill>
                  <a:schemeClr val="tx1"/>
                </a:solidFill>
                <a:latin typeface="Courier New"/>
                <a:cs typeface="Courier New"/>
              </a:rPr>
              <a:t>mennyiség}</a:t>
            </a:r>
          </a:p>
          <a:p>
            <a:r>
              <a:rPr lang="hu-HU" sz="1600" dirty="0" smtClean="0">
                <a:solidFill>
                  <a:schemeClr val="tx1"/>
                </a:solidFill>
                <a:latin typeface="Courier New"/>
                <a:cs typeface="Courier New"/>
              </a:rPr>
              <a:t>C</a:t>
            </a:r>
            <a:r>
              <a:rPr lang="hu-HU" sz="1600" dirty="0">
                <a:solidFill>
                  <a:schemeClr val="tx1"/>
                </a:solidFill>
                <a:latin typeface="Courier New"/>
                <a:cs typeface="Courier New"/>
              </a:rPr>
              <a:t>∪</a:t>
            </a:r>
            <a:r>
              <a:rPr lang="hu-HU" sz="1600" dirty="0" smtClean="0">
                <a:solidFill>
                  <a:schemeClr val="tx1"/>
                </a:solidFill>
                <a:latin typeface="Courier New"/>
                <a:cs typeface="Courier New"/>
              </a:rPr>
              <a:t>L = {árukód, számla.sorszám, egységár, mennyiség}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9086" y="1926757"/>
            <a:ext cx="151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                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774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Normálforma</a:t>
            </a:r>
            <a:r>
              <a:rPr lang="en-US" dirty="0" smtClean="0"/>
              <a:t> (3nF)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58317"/>
            <a:ext cx="7772400" cy="4342043"/>
          </a:xfrm>
        </p:spPr>
        <p:txBody>
          <a:bodyPr>
            <a:normAutofit fontScale="92500" lnSpcReduction="10000"/>
          </a:bodyPr>
          <a:lstStyle/>
          <a:p>
            <a:pPr marL="68580" indent="0">
              <a:buNone/>
            </a:pPr>
            <a:r>
              <a:rPr lang="en-US" b="1" dirty="0" err="1" smtClean="0"/>
              <a:t>Tranzitív</a:t>
            </a:r>
            <a:r>
              <a:rPr lang="en-US" b="1" dirty="0" smtClean="0"/>
              <a:t> </a:t>
            </a:r>
            <a:r>
              <a:rPr lang="en-US" b="1" dirty="0" err="1" smtClean="0"/>
              <a:t>függés</a:t>
            </a:r>
            <a:r>
              <a:rPr lang="en-US" b="1" dirty="0" smtClean="0"/>
              <a:t>.</a:t>
            </a:r>
          </a:p>
          <a:p>
            <a:pPr marL="68580" indent="0">
              <a:buNone/>
            </a:pPr>
            <a:endParaRPr lang="en-US" b="1" dirty="0"/>
          </a:p>
          <a:p>
            <a:pPr marL="68580" indent="0">
              <a:buNone/>
            </a:pPr>
            <a:r>
              <a:rPr lang="en-US" b="1" dirty="0" smtClean="0"/>
              <a:t>                             </a:t>
            </a:r>
          </a:p>
          <a:p>
            <a:pPr marL="68580" indent="0">
              <a:buNone/>
            </a:pPr>
            <a:endParaRPr lang="en-US" b="1" dirty="0" smtClean="0"/>
          </a:p>
          <a:p>
            <a:pPr marL="68580" indent="0">
              <a:buNone/>
            </a:pPr>
            <a:r>
              <a:rPr lang="en-US" dirty="0" err="1" smtClean="0"/>
              <a:t>Ellenkezője</a:t>
            </a:r>
            <a:r>
              <a:rPr lang="en-US" dirty="0" smtClean="0"/>
              <a:t>: </a:t>
            </a:r>
            <a:r>
              <a:rPr lang="en-US" dirty="0" err="1" smtClean="0"/>
              <a:t>közvetlen</a:t>
            </a:r>
            <a:r>
              <a:rPr lang="en-US" dirty="0" smtClean="0"/>
              <a:t>(</a:t>
            </a:r>
            <a:r>
              <a:rPr lang="en-US" dirty="0" err="1" smtClean="0"/>
              <a:t>ül</a:t>
            </a:r>
            <a:r>
              <a:rPr lang="en-US" dirty="0" smtClean="0"/>
              <a:t>) </a:t>
            </a:r>
            <a:r>
              <a:rPr lang="en-US" dirty="0" err="1" smtClean="0"/>
              <a:t>függés</a:t>
            </a:r>
            <a:r>
              <a:rPr lang="en-US" dirty="0" smtClean="0"/>
              <a:t>.</a:t>
            </a:r>
          </a:p>
          <a:p>
            <a:pPr marL="68580" indent="0">
              <a:buNone/>
            </a:pPr>
            <a:endParaRPr lang="en-US" dirty="0" smtClean="0"/>
          </a:p>
          <a:p>
            <a:pPr marL="68580" indent="0">
              <a:buNone/>
            </a:pPr>
            <a:r>
              <a:rPr lang="en-US" b="1" dirty="0" smtClean="0"/>
              <a:t>3NF.</a:t>
            </a:r>
          </a:p>
          <a:p>
            <a:pPr marL="68580" indent="0">
              <a:buNone/>
            </a:pP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séma</a:t>
            </a:r>
            <a:r>
              <a:rPr lang="en-US" dirty="0" smtClean="0"/>
              <a:t> 3NF-ben van, ha </a:t>
            </a:r>
            <a:r>
              <a:rPr lang="en-US" dirty="0" err="1" smtClean="0"/>
              <a:t>minden</a:t>
            </a:r>
            <a:r>
              <a:rPr lang="en-US" dirty="0" smtClean="0"/>
              <a:t> </a:t>
            </a:r>
            <a:r>
              <a:rPr lang="en-US" dirty="0" err="1" smtClean="0"/>
              <a:t>másodlagos</a:t>
            </a:r>
            <a:r>
              <a:rPr lang="en-US" dirty="0" smtClean="0"/>
              <a:t> </a:t>
            </a:r>
            <a:r>
              <a:rPr lang="en-US" dirty="0" err="1" smtClean="0"/>
              <a:t>attribútum</a:t>
            </a:r>
            <a:r>
              <a:rPr lang="en-US" dirty="0" smtClean="0"/>
              <a:t> </a:t>
            </a:r>
            <a:r>
              <a:rPr lang="en-US" dirty="0" err="1" smtClean="0"/>
              <a:t>közvetlenül</a:t>
            </a:r>
            <a:r>
              <a:rPr lang="en-US" dirty="0" smtClean="0"/>
              <a:t> </a:t>
            </a:r>
            <a:r>
              <a:rPr lang="en-US" dirty="0" err="1" smtClean="0"/>
              <a:t>függ</a:t>
            </a:r>
            <a:r>
              <a:rPr lang="en-US" dirty="0" smtClean="0"/>
              <a:t> </a:t>
            </a:r>
            <a:r>
              <a:rPr lang="en-US" dirty="0" err="1" smtClean="0"/>
              <a:t>bármely</a:t>
            </a:r>
            <a:r>
              <a:rPr lang="en-US" dirty="0" smtClean="0"/>
              <a:t> </a:t>
            </a:r>
            <a:r>
              <a:rPr lang="en-US" dirty="0" err="1" smtClean="0"/>
              <a:t>kulcstól</a:t>
            </a:r>
            <a:r>
              <a:rPr lang="en-US" dirty="0" smtClean="0"/>
              <a:t>.</a:t>
            </a:r>
          </a:p>
          <a:p>
            <a:pPr marL="68580" indent="0">
              <a:buNone/>
            </a:pPr>
            <a:endParaRPr lang="en-US" dirty="0" smtClean="0"/>
          </a:p>
          <a:p>
            <a:pPr marL="68580" indent="0">
              <a:buNone/>
            </a:pPr>
            <a:r>
              <a:rPr lang="en-US" b="1" dirty="0" err="1" smtClean="0"/>
              <a:t>Következmény</a:t>
            </a:r>
            <a:r>
              <a:rPr lang="en-US" b="1" dirty="0" smtClean="0"/>
              <a:t>.</a:t>
            </a:r>
          </a:p>
          <a:p>
            <a:pPr marL="582930" indent="-514350">
              <a:buAutoNum type="romanLcParenBoth"/>
            </a:pPr>
            <a:r>
              <a:rPr lang="en-US" dirty="0" smtClean="0"/>
              <a:t>Ha </a:t>
            </a:r>
            <a:r>
              <a:rPr lang="en-US" dirty="0" err="1" smtClean="0"/>
              <a:t>nincs</a:t>
            </a:r>
            <a:r>
              <a:rPr lang="en-US" dirty="0" smtClean="0"/>
              <a:t> a </a:t>
            </a:r>
            <a:r>
              <a:rPr lang="en-US" dirty="0" err="1" smtClean="0"/>
              <a:t>sémában</a:t>
            </a:r>
            <a:r>
              <a:rPr lang="en-US" dirty="0" smtClean="0"/>
              <a:t> </a:t>
            </a:r>
            <a:r>
              <a:rPr lang="en-US" dirty="0" err="1" smtClean="0"/>
              <a:t>másodlagos</a:t>
            </a:r>
            <a:r>
              <a:rPr lang="en-US" dirty="0" smtClean="0"/>
              <a:t> </a:t>
            </a:r>
            <a:r>
              <a:rPr lang="en-US" dirty="0" err="1" smtClean="0"/>
              <a:t>attribútum</a:t>
            </a:r>
            <a:r>
              <a:rPr lang="en-US" dirty="0" smtClean="0"/>
              <a:t>, </a:t>
            </a:r>
            <a:r>
              <a:rPr lang="en-US" dirty="0" err="1" smtClean="0"/>
              <a:t>akkor</a:t>
            </a:r>
            <a:r>
              <a:rPr lang="en-US" dirty="0" smtClean="0"/>
              <a:t> </a:t>
            </a:r>
            <a:r>
              <a:rPr lang="en-US" dirty="0" err="1" smtClean="0"/>
              <a:t>biztosan</a:t>
            </a:r>
            <a:r>
              <a:rPr lang="en-US" dirty="0" smtClean="0"/>
              <a:t> 3NF-ben van.</a:t>
            </a:r>
          </a:p>
          <a:p>
            <a:pPr marL="582930" indent="-514350">
              <a:buAutoNum type="romanLcParenBoth"/>
            </a:pP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23412" y="1837391"/>
            <a:ext cx="6491703" cy="667486"/>
            <a:chOff x="1123412" y="2342075"/>
            <a:chExt cx="6491703" cy="667486"/>
          </a:xfrm>
        </p:grpSpPr>
        <p:sp>
          <p:nvSpPr>
            <p:cNvPr id="4" name="Rectangle 3"/>
            <p:cNvSpPr/>
            <p:nvPr/>
          </p:nvSpPr>
          <p:spPr>
            <a:xfrm>
              <a:off x="1123412" y="2342075"/>
              <a:ext cx="1335068" cy="66748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Kulcs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609911" y="2356094"/>
              <a:ext cx="1335068" cy="6394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Másodlagos</a:t>
              </a:r>
              <a:r>
                <a:rPr lang="en-US" dirty="0" smtClean="0"/>
                <a:t> </a:t>
              </a:r>
              <a:r>
                <a:rPr lang="en-US" dirty="0" err="1" smtClean="0"/>
                <a:t>attribútum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280047" y="2356094"/>
              <a:ext cx="1335068" cy="6394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Másodlagos</a:t>
              </a:r>
              <a:r>
                <a:rPr lang="en-US" dirty="0" smtClean="0"/>
                <a:t> </a:t>
              </a:r>
              <a:r>
                <a:rPr lang="en-US" dirty="0" err="1" smtClean="0"/>
                <a:t>attribútum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4" idx="3"/>
              <a:endCxn id="5" idx="1"/>
            </p:cNvCxnSpPr>
            <p:nvPr/>
          </p:nvCxnSpPr>
          <p:spPr>
            <a:xfrm>
              <a:off x="2458480" y="2675818"/>
              <a:ext cx="115143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5" idx="3"/>
              <a:endCxn id="6" idx="1"/>
            </p:cNvCxnSpPr>
            <p:nvPr/>
          </p:nvCxnSpPr>
          <p:spPr>
            <a:xfrm>
              <a:off x="4944979" y="2675818"/>
              <a:ext cx="133506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5984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normálformára</a:t>
            </a:r>
            <a:r>
              <a:rPr lang="en-US" dirty="0" smtClean="0"/>
              <a:t> </a:t>
            </a:r>
            <a:r>
              <a:rPr lang="en-US" dirty="0" err="1" smtClean="0"/>
              <a:t>hozás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74598"/>
            <a:ext cx="7772400" cy="4244362"/>
          </a:xfrm>
        </p:spPr>
        <p:txBody>
          <a:bodyPr>
            <a:normAutofit/>
          </a:bodyPr>
          <a:lstStyle/>
          <a:p>
            <a:r>
              <a:rPr lang="en-US" dirty="0" err="1" smtClean="0"/>
              <a:t>Megoldás</a:t>
            </a:r>
            <a:r>
              <a:rPr lang="en-US" dirty="0" smtClean="0"/>
              <a:t>: </a:t>
            </a:r>
            <a:r>
              <a:rPr lang="en-US" dirty="0" err="1" smtClean="0"/>
              <a:t>ismételten</a:t>
            </a:r>
            <a:r>
              <a:rPr lang="en-US" dirty="0" smtClean="0"/>
              <a:t> </a:t>
            </a:r>
            <a:r>
              <a:rPr lang="en-US" dirty="0" err="1" smtClean="0"/>
              <a:t>függőség</a:t>
            </a:r>
            <a:r>
              <a:rPr lang="en-US" dirty="0" smtClean="0"/>
              <a:t> </a:t>
            </a:r>
            <a:r>
              <a:rPr lang="en-US" dirty="0" err="1" smtClean="0"/>
              <a:t>szerinti</a:t>
            </a:r>
            <a:r>
              <a:rPr lang="en-US" dirty="0" smtClean="0"/>
              <a:t> </a:t>
            </a:r>
            <a:r>
              <a:rPr lang="en-US" dirty="0" err="1" smtClean="0"/>
              <a:t>felbontást</a:t>
            </a:r>
            <a:r>
              <a:rPr lang="en-US" dirty="0" smtClean="0"/>
              <a:t> </a:t>
            </a:r>
            <a:r>
              <a:rPr lang="en-US" dirty="0" err="1" smtClean="0"/>
              <a:t>végzünk</a:t>
            </a:r>
            <a:endParaRPr lang="en-US" dirty="0" smtClean="0"/>
          </a:p>
          <a:p>
            <a:endParaRPr lang="en-US" dirty="0"/>
          </a:p>
          <a:p>
            <a:pPr marL="68580" indent="0">
              <a:buNone/>
            </a:pPr>
            <a:r>
              <a:rPr lang="en-US" b="1" dirty="0" err="1" smtClean="0"/>
              <a:t>Példa</a:t>
            </a:r>
            <a:r>
              <a:rPr lang="en-US" b="1" dirty="0" smtClean="0"/>
              <a:t>.</a:t>
            </a:r>
          </a:p>
          <a:p>
            <a:pPr marL="68580" indent="0" algn="ctr">
              <a:buNone/>
            </a:pPr>
            <a:r>
              <a:rPr lang="hu-HU" dirty="0"/>
              <a:t>S</a:t>
            </a:r>
            <a:r>
              <a:rPr lang="hu-HU" dirty="0" smtClean="0"/>
              <a:t>zámla </a:t>
            </a:r>
            <a:r>
              <a:rPr lang="hu-HU" dirty="0"/>
              <a:t>(</a:t>
            </a:r>
            <a:r>
              <a:rPr lang="hu-HU" u="sng" dirty="0"/>
              <a:t>sorszám</a:t>
            </a:r>
            <a:r>
              <a:rPr lang="hu-HU" dirty="0"/>
              <a:t>, dátum, vevőkód, vevőnév, vevőcím</a:t>
            </a:r>
            <a:r>
              <a:rPr lang="hu-HU" dirty="0" smtClean="0"/>
              <a:t>)</a:t>
            </a:r>
          </a:p>
          <a:p>
            <a:pPr marL="68580" indent="0" algn="ctr">
              <a:buNone/>
            </a:pPr>
            <a:endParaRPr lang="hu-HU" dirty="0"/>
          </a:p>
          <a:p>
            <a:pPr marL="525780" indent="-457200">
              <a:buFont typeface="+mj-lt"/>
              <a:buAutoNum type="arabicPeriod"/>
            </a:pPr>
            <a:r>
              <a:rPr lang="hu-HU" dirty="0" smtClean="0"/>
              <a:t>1NF? Teljesül </a:t>
            </a:r>
            <a:r>
              <a:rPr lang="hu-HU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hu-HU" dirty="0" smtClean="0"/>
          </a:p>
          <a:p>
            <a:pPr marL="525780" indent="-457200">
              <a:buFont typeface="+mj-lt"/>
              <a:buAutoNum type="arabicPeriod"/>
            </a:pPr>
            <a:r>
              <a:rPr lang="hu-HU" dirty="0" smtClean="0"/>
              <a:t>2NF? Egyszerű kulcs </a:t>
            </a:r>
            <a:r>
              <a:rPr lang="en-US" dirty="0" smtClean="0"/>
              <a:t>–</a:t>
            </a:r>
            <a:r>
              <a:rPr lang="hu-HU" dirty="0" smtClean="0"/>
              <a:t> teljesül </a:t>
            </a:r>
            <a:r>
              <a:rPr lang="hu-HU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hu-HU" dirty="0" smtClean="0"/>
          </a:p>
          <a:p>
            <a:pPr marL="525780" indent="-457200">
              <a:buFont typeface="+mj-lt"/>
              <a:buAutoNum type="arabicPeriod"/>
            </a:pPr>
            <a:r>
              <a:rPr lang="hu-HU" dirty="0" smtClean="0"/>
              <a:t>3NF? Vizsgáljuk meg a függőségeket!</a:t>
            </a:r>
          </a:p>
          <a:p>
            <a:pPr marL="68580" indent="0" algn="ctr">
              <a:buNone/>
            </a:pPr>
            <a:r>
              <a:rPr lang="en-US" dirty="0" smtClean="0"/>
              <a:t>{</a:t>
            </a:r>
            <a:r>
              <a:rPr lang="en-US" dirty="0" err="1" smtClean="0"/>
              <a:t>sorszám</a:t>
            </a:r>
            <a:r>
              <a:rPr lang="en-US" dirty="0" smtClean="0"/>
              <a:t>} </a:t>
            </a:r>
            <a:r>
              <a:rPr lang="hu-HU" dirty="0"/>
              <a:t>→</a:t>
            </a:r>
            <a:r>
              <a:rPr lang="en-US" dirty="0" smtClean="0"/>
              <a:t> {</a:t>
            </a:r>
            <a:r>
              <a:rPr lang="en-US" dirty="0" err="1" smtClean="0"/>
              <a:t>vevőkód</a:t>
            </a:r>
            <a:r>
              <a:rPr lang="en-US" dirty="0" smtClean="0"/>
              <a:t>} </a:t>
            </a:r>
            <a:r>
              <a:rPr lang="hu-HU" dirty="0" smtClean="0"/>
              <a:t>→ </a:t>
            </a:r>
            <a:r>
              <a:rPr lang="en-US" dirty="0" smtClean="0"/>
              <a:t>{</a:t>
            </a:r>
            <a:r>
              <a:rPr lang="en-US" dirty="0" err="1" smtClean="0"/>
              <a:t>vevőnév</a:t>
            </a:r>
            <a:r>
              <a:rPr lang="en-US" dirty="0" smtClean="0"/>
              <a:t>, </a:t>
            </a:r>
            <a:r>
              <a:rPr lang="en-US" dirty="0" err="1" smtClean="0"/>
              <a:t>vevőcím</a:t>
            </a:r>
            <a:r>
              <a:rPr lang="en-US" dirty="0" smtClean="0"/>
              <a:t>}</a:t>
            </a:r>
          </a:p>
          <a:p>
            <a:pPr marL="68580" indent="0">
              <a:buNone/>
            </a:pPr>
            <a:r>
              <a:rPr lang="en-US" dirty="0" smtClean="0"/>
              <a:t>(</a:t>
            </a:r>
            <a:r>
              <a:rPr lang="en-US" dirty="0" err="1" smtClean="0"/>
              <a:t>Adott</a:t>
            </a:r>
            <a:r>
              <a:rPr lang="en-US" dirty="0" smtClean="0"/>
              <a:t> </a:t>
            </a:r>
            <a:r>
              <a:rPr lang="en-US" dirty="0" err="1" smtClean="0"/>
              <a:t>sorszámú</a:t>
            </a:r>
            <a:r>
              <a:rPr lang="en-US" dirty="0" smtClean="0"/>
              <a:t> </a:t>
            </a:r>
            <a:r>
              <a:rPr lang="en-US" dirty="0" err="1" smtClean="0"/>
              <a:t>számlát</a:t>
            </a:r>
            <a:r>
              <a:rPr lang="en-US" dirty="0" smtClean="0"/>
              <a:t> </a:t>
            </a:r>
            <a:r>
              <a:rPr lang="en-US" dirty="0" err="1" smtClean="0"/>
              <a:t>adott</a:t>
            </a:r>
            <a:r>
              <a:rPr lang="en-US" dirty="0" smtClean="0"/>
              <a:t> </a:t>
            </a:r>
            <a:r>
              <a:rPr lang="en-US" dirty="0" err="1" smtClean="0"/>
              <a:t>vevőnek</a:t>
            </a:r>
            <a:r>
              <a:rPr lang="en-US" dirty="0" smtClean="0"/>
              <a:t> </a:t>
            </a:r>
            <a:r>
              <a:rPr lang="en-US" dirty="0" err="1" smtClean="0"/>
              <a:t>állítunk</a:t>
            </a:r>
            <a:r>
              <a:rPr lang="en-US" dirty="0" smtClean="0"/>
              <a:t> </a:t>
            </a:r>
            <a:r>
              <a:rPr lang="en-US" dirty="0" err="1" smtClean="0"/>
              <a:t>ki</a:t>
            </a:r>
            <a:r>
              <a:rPr lang="en-US" dirty="0" smtClean="0"/>
              <a:t>, </a:t>
            </a:r>
            <a:r>
              <a:rPr lang="en-US" dirty="0" err="1" smtClean="0"/>
              <a:t>és</a:t>
            </a:r>
            <a:r>
              <a:rPr lang="en-US" dirty="0" smtClean="0"/>
              <a:t> a </a:t>
            </a:r>
            <a:r>
              <a:rPr lang="en-US" dirty="0" err="1" smtClean="0"/>
              <a:t>vevőkód</a:t>
            </a:r>
            <a:r>
              <a:rPr lang="en-US" dirty="0" smtClean="0"/>
              <a:t> </a:t>
            </a:r>
            <a:r>
              <a:rPr lang="en-US" dirty="0" err="1" smtClean="0"/>
              <a:t>alapján</a:t>
            </a:r>
            <a:r>
              <a:rPr lang="en-US" dirty="0" smtClean="0"/>
              <a:t> </a:t>
            </a:r>
            <a:r>
              <a:rPr lang="en-US" dirty="0" err="1" smtClean="0"/>
              <a:t>kiderül</a:t>
            </a:r>
            <a:r>
              <a:rPr lang="en-US" dirty="0" smtClean="0"/>
              <a:t> a </a:t>
            </a:r>
            <a:r>
              <a:rPr lang="en-US" dirty="0" err="1" smtClean="0"/>
              <a:t>vevő</a:t>
            </a:r>
            <a:r>
              <a:rPr lang="en-US" dirty="0" smtClean="0"/>
              <a:t> </a:t>
            </a:r>
            <a:r>
              <a:rPr lang="en-US" dirty="0" err="1" smtClean="0"/>
              <a:t>neve</a:t>
            </a:r>
            <a:r>
              <a:rPr lang="en-US" dirty="0"/>
              <a:t> </a:t>
            </a:r>
            <a:r>
              <a:rPr lang="en-US" dirty="0" err="1" smtClean="0"/>
              <a:t>és</a:t>
            </a:r>
            <a:r>
              <a:rPr lang="en-US" dirty="0" smtClean="0"/>
              <a:t> </a:t>
            </a:r>
            <a:r>
              <a:rPr lang="en-US" dirty="0" err="1" smtClean="0"/>
              <a:t>címe</a:t>
            </a:r>
            <a:r>
              <a:rPr lang="en-US" dirty="0" smtClean="0"/>
              <a:t> is.)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723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Normálformára</a:t>
            </a:r>
            <a:r>
              <a:rPr lang="en-US" dirty="0" smtClean="0"/>
              <a:t> </a:t>
            </a:r>
            <a:r>
              <a:rPr lang="en-US" dirty="0" err="1" smtClean="0"/>
              <a:t>hozás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US" b="1" dirty="0" err="1" smtClean="0"/>
              <a:t>Megoldás</a:t>
            </a:r>
            <a:r>
              <a:rPr lang="en-US" b="1" dirty="0" smtClean="0"/>
              <a:t>.</a:t>
            </a:r>
          </a:p>
          <a:p>
            <a:pPr marL="68580" indent="0">
              <a:buNone/>
            </a:pPr>
            <a:endParaRPr lang="en-US" dirty="0" smtClean="0"/>
          </a:p>
          <a:p>
            <a:pPr marL="68580" indent="0" algn="ctr">
              <a:buNone/>
            </a:pPr>
            <a:r>
              <a:rPr lang="hu-HU" dirty="0"/>
              <a:t>S</a:t>
            </a:r>
            <a:r>
              <a:rPr lang="hu-HU" dirty="0" smtClean="0"/>
              <a:t>zámla </a:t>
            </a:r>
            <a:r>
              <a:rPr lang="hu-HU" dirty="0"/>
              <a:t>(</a:t>
            </a:r>
            <a:r>
              <a:rPr lang="hu-HU" u="sng" dirty="0"/>
              <a:t>sorszám</a:t>
            </a:r>
            <a:r>
              <a:rPr lang="hu-HU" dirty="0"/>
              <a:t>, dátum, </a:t>
            </a:r>
            <a:r>
              <a:rPr lang="hu-HU" i="1" dirty="0" smtClean="0"/>
              <a:t>vevőkód</a:t>
            </a:r>
            <a:r>
              <a:rPr lang="hu-HU" dirty="0" smtClean="0"/>
              <a:t>)</a:t>
            </a:r>
          </a:p>
          <a:p>
            <a:pPr marL="68580" indent="0" algn="ctr">
              <a:buNone/>
            </a:pPr>
            <a:r>
              <a:rPr lang="hu-HU" dirty="0"/>
              <a:t>V</a:t>
            </a:r>
            <a:r>
              <a:rPr lang="hu-HU" dirty="0" smtClean="0"/>
              <a:t>evő </a:t>
            </a:r>
            <a:r>
              <a:rPr lang="hu-HU" dirty="0"/>
              <a:t>(</a:t>
            </a:r>
            <a:r>
              <a:rPr lang="hu-HU" u="sng" dirty="0"/>
              <a:t>vevőkód</a:t>
            </a:r>
            <a:r>
              <a:rPr lang="hu-HU" dirty="0"/>
              <a:t>, vevőnév, vevőcím</a:t>
            </a:r>
            <a:r>
              <a:rPr lang="hu-HU" dirty="0" smtClean="0"/>
              <a:t>)</a:t>
            </a:r>
          </a:p>
          <a:p>
            <a:pPr marL="68580" indent="0" algn="ctr">
              <a:buNone/>
            </a:pPr>
            <a:endParaRPr lang="hu-HU" dirty="0"/>
          </a:p>
          <a:p>
            <a:pPr marL="68580" indent="0">
              <a:buNone/>
            </a:pPr>
            <a:r>
              <a:rPr lang="hu-HU" dirty="0" smtClean="0"/>
              <a:t>Vagyis, felbontást végeztünk a </a:t>
            </a:r>
            <a:r>
              <a:rPr lang="en-US" dirty="0"/>
              <a:t>{</a:t>
            </a:r>
            <a:r>
              <a:rPr lang="en-US" dirty="0" err="1"/>
              <a:t>sorszám</a:t>
            </a:r>
            <a:r>
              <a:rPr lang="en-US" dirty="0"/>
              <a:t>} </a:t>
            </a:r>
            <a:r>
              <a:rPr lang="hu-HU" b="1" dirty="0"/>
              <a:t>→</a:t>
            </a:r>
            <a:r>
              <a:rPr lang="en-US" dirty="0"/>
              <a:t> {</a:t>
            </a:r>
            <a:r>
              <a:rPr lang="en-US" dirty="0" err="1"/>
              <a:t>vevőkód</a:t>
            </a:r>
            <a:r>
              <a:rPr lang="en-US" dirty="0"/>
              <a:t>} </a:t>
            </a:r>
            <a:r>
              <a:rPr lang="hu-HU" u="sng" dirty="0">
                <a:solidFill>
                  <a:srgbClr val="86CE24"/>
                </a:solidFill>
              </a:rPr>
              <a:t>→</a:t>
            </a:r>
            <a:r>
              <a:rPr lang="hu-HU" dirty="0"/>
              <a:t> </a:t>
            </a:r>
            <a:r>
              <a:rPr lang="en-US" dirty="0"/>
              <a:t>{</a:t>
            </a:r>
            <a:r>
              <a:rPr lang="en-US" dirty="0" err="1"/>
              <a:t>vevőnév</a:t>
            </a:r>
            <a:r>
              <a:rPr lang="en-US" dirty="0"/>
              <a:t>, </a:t>
            </a:r>
            <a:r>
              <a:rPr lang="en-US" dirty="0" err="1"/>
              <a:t>vevőcím</a:t>
            </a:r>
            <a:r>
              <a:rPr lang="en-US" dirty="0" smtClean="0"/>
              <a:t>} </a:t>
            </a:r>
            <a:r>
              <a:rPr lang="en-US" dirty="0" err="1" smtClean="0"/>
              <a:t>függőség</a:t>
            </a:r>
            <a:r>
              <a:rPr lang="en-US" dirty="0" smtClean="0"/>
              <a:t> </a:t>
            </a:r>
            <a:r>
              <a:rPr lang="en-US" dirty="0" err="1" smtClean="0"/>
              <a:t>szerint</a:t>
            </a:r>
            <a:r>
              <a:rPr lang="en-US" dirty="0" smtClean="0"/>
              <a:t>.</a:t>
            </a:r>
          </a:p>
          <a:p>
            <a:pPr marL="68580" indent="0">
              <a:buNone/>
            </a:pPr>
            <a:endParaRPr lang="en-US" dirty="0"/>
          </a:p>
          <a:p>
            <a:pPr marL="68580" indent="0" algn="r">
              <a:buNone/>
            </a:pPr>
            <a:r>
              <a:rPr lang="hu-HU" dirty="0" smtClean="0">
                <a:latin typeface="ＭＳ ゴシック"/>
                <a:ea typeface="ＭＳ ゴシック"/>
                <a:cs typeface="ＭＳ ゴシック"/>
              </a:rPr>
              <a:t>☐</a:t>
            </a:r>
            <a:endParaRPr lang="hu-HU" dirty="0"/>
          </a:p>
          <a:p>
            <a:pPr marL="6858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0717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feladatOK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hu-HU" dirty="0" smtClean="0"/>
              <a:t>5.3 Hozzuk 1,2,3NF-re az alábbi relációsémát a kulcs bejelölése után:</a:t>
            </a:r>
          </a:p>
          <a:p>
            <a:pPr marL="68580" indent="0">
              <a:buNone/>
            </a:pPr>
            <a:endParaRPr lang="hu-HU" dirty="0" smtClean="0"/>
          </a:p>
          <a:p>
            <a:pPr marL="68580" indent="0" algn="ctr">
              <a:buNone/>
            </a:pPr>
            <a:r>
              <a:rPr lang="hu-HU" dirty="0" smtClean="0"/>
              <a:t>Hallgató(</a:t>
            </a:r>
            <a:r>
              <a:rPr lang="hu-HU" dirty="0"/>
              <a:t>eha, név, város, irányítószám, utca, házszám, szak, kar</a:t>
            </a:r>
            <a:r>
              <a:rPr lang="hu-HU" dirty="0" smtClean="0"/>
              <a:t>)</a:t>
            </a:r>
          </a:p>
          <a:p>
            <a:pPr marL="68580" indent="0" algn="ctr">
              <a:buNone/>
            </a:pPr>
            <a:endParaRPr lang="hu-HU" dirty="0"/>
          </a:p>
          <a:p>
            <a:pPr marL="68580" indent="0">
              <a:buNone/>
            </a:pPr>
            <a:r>
              <a:rPr lang="hu-HU" dirty="0" smtClean="0"/>
              <a:t>5.4 Hozzuk 1,2,3NF-re az alábbi relációsémát a kulcs bejelölése után:</a:t>
            </a:r>
          </a:p>
          <a:p>
            <a:pPr marL="68580" indent="0">
              <a:buNone/>
            </a:pPr>
            <a:endParaRPr lang="hu-HU" dirty="0" smtClean="0"/>
          </a:p>
          <a:p>
            <a:pPr marL="68580" indent="0" algn="ctr">
              <a:buNone/>
            </a:pPr>
            <a:r>
              <a:rPr lang="hu-HU" dirty="0" smtClean="0"/>
              <a:t>Áram( </a:t>
            </a:r>
            <a:r>
              <a:rPr lang="hu-HU" dirty="0"/>
              <a:t>ünév, vóra_száma, szavatosság, mérés_kezd, mérés_vége, </a:t>
            </a:r>
            <a:r>
              <a:rPr lang="hu-HU" dirty="0" smtClean="0"/>
              <a:t>ücím)</a:t>
            </a:r>
          </a:p>
          <a:p>
            <a:pPr marL="68580" indent="0" algn="ctr">
              <a:buNone/>
            </a:pPr>
            <a:endParaRPr lang="hu-HU" dirty="0"/>
          </a:p>
          <a:p>
            <a:pPr marL="68580" indent="0">
              <a:buNone/>
            </a:pPr>
            <a:r>
              <a:rPr lang="hu-HU" dirty="0"/>
              <a:t>ahol az ücím attribútum összetett attribútum (város, utca, házszám, irsz).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4711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Források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[1] Dr. </a:t>
            </a:r>
            <a:r>
              <a:rPr lang="en-US" dirty="0" err="1" smtClean="0"/>
              <a:t>Katona</a:t>
            </a:r>
            <a:r>
              <a:rPr lang="en-US" dirty="0" smtClean="0"/>
              <a:t> </a:t>
            </a:r>
            <a:r>
              <a:rPr lang="en-US" dirty="0" err="1" smtClean="0"/>
              <a:t>Endre</a:t>
            </a:r>
            <a:r>
              <a:rPr lang="en-US" dirty="0" smtClean="0"/>
              <a:t>: </a:t>
            </a:r>
            <a:r>
              <a:rPr lang="en-US" dirty="0" err="1" smtClean="0"/>
              <a:t>Adatbázisok</a:t>
            </a:r>
            <a:endParaRPr lang="en-US" dirty="0" smtClean="0"/>
          </a:p>
          <a:p>
            <a:r>
              <a:rPr lang="en-US" dirty="0" smtClean="0"/>
              <a:t>[2] </a:t>
            </a:r>
            <a:r>
              <a:rPr lang="en-US" dirty="0" err="1" smtClean="0"/>
              <a:t>Németh</a:t>
            </a:r>
            <a:r>
              <a:rPr lang="en-US" dirty="0" smtClean="0"/>
              <a:t> </a:t>
            </a:r>
            <a:r>
              <a:rPr lang="en-US" dirty="0" err="1" smtClean="0"/>
              <a:t>Gábor</a:t>
            </a:r>
            <a:r>
              <a:rPr lang="en-US" dirty="0" smtClean="0"/>
              <a:t>: </a:t>
            </a:r>
            <a:r>
              <a:rPr lang="en-US" dirty="0" err="1" smtClean="0"/>
              <a:t>Kidolgozott</a:t>
            </a:r>
            <a:r>
              <a:rPr lang="en-US" dirty="0" smtClean="0"/>
              <a:t> </a:t>
            </a:r>
            <a:r>
              <a:rPr lang="en-US" dirty="0" err="1" smtClean="0"/>
              <a:t>példák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9710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Funkcionális</a:t>
            </a:r>
            <a:r>
              <a:rPr lang="en-US" dirty="0" smtClean="0"/>
              <a:t> </a:t>
            </a:r>
            <a:r>
              <a:rPr lang="en-US" dirty="0" err="1" smtClean="0"/>
              <a:t>függőség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Legyen</a:t>
            </a:r>
            <a:r>
              <a:rPr lang="en-US" dirty="0" smtClean="0"/>
              <a:t> </a:t>
            </a:r>
            <a:r>
              <a:rPr lang="en-US" dirty="0" err="1" smtClean="0"/>
              <a:t>adott</a:t>
            </a:r>
            <a:r>
              <a:rPr lang="en-US" dirty="0" smtClean="0"/>
              <a:t> R(A</a:t>
            </a:r>
            <a:r>
              <a:rPr lang="en-US" baseline="-25000" dirty="0" smtClean="0"/>
              <a:t>1</a:t>
            </a:r>
            <a:r>
              <a:rPr lang="en-US" dirty="0" smtClean="0"/>
              <a:t>, …,  A</a:t>
            </a:r>
            <a:r>
              <a:rPr lang="en-US" baseline="-25000" dirty="0" smtClean="0"/>
              <a:t>n</a:t>
            </a:r>
            <a:r>
              <a:rPr lang="en-US" dirty="0" smtClean="0"/>
              <a:t>) </a:t>
            </a:r>
            <a:r>
              <a:rPr lang="en-US" dirty="0" err="1" smtClean="0"/>
              <a:t>relációséma</a:t>
            </a:r>
            <a:r>
              <a:rPr lang="en-US" dirty="0"/>
              <a:t>, </a:t>
            </a:r>
            <a:r>
              <a:rPr lang="en-US" dirty="0" err="1" smtClean="0"/>
              <a:t>valamint</a:t>
            </a:r>
            <a:r>
              <a:rPr lang="en-US" dirty="0" smtClean="0"/>
              <a:t> P</a:t>
            </a:r>
            <a:r>
              <a:rPr lang="en-US" dirty="0"/>
              <a:t>, Q </a:t>
            </a:r>
            <a:r>
              <a:rPr lang="en-US" dirty="0" smtClean="0"/>
              <a:t>⊆ {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, </a:t>
            </a:r>
            <a:r>
              <a:rPr lang="en-US" dirty="0" smtClean="0"/>
              <a:t>…,  A</a:t>
            </a:r>
            <a:r>
              <a:rPr lang="en-US" baseline="-25000" dirty="0" smtClean="0"/>
              <a:t>n</a:t>
            </a:r>
            <a:r>
              <a:rPr lang="en-US" dirty="0" smtClean="0"/>
              <a:t>} (</a:t>
            </a:r>
            <a:r>
              <a:rPr lang="en-US" dirty="0" err="1" smtClean="0"/>
              <a:t>magyarán</a:t>
            </a:r>
            <a:r>
              <a:rPr lang="en-US" dirty="0" smtClean="0"/>
              <a:t> P </a:t>
            </a:r>
            <a:r>
              <a:rPr lang="en-US" dirty="0" err="1" smtClean="0"/>
              <a:t>és</a:t>
            </a:r>
            <a:r>
              <a:rPr lang="en-US" dirty="0" smtClean="0"/>
              <a:t> Q a </a:t>
            </a:r>
            <a:r>
              <a:rPr lang="en-US" dirty="0" err="1" smtClean="0"/>
              <a:t>séma</a:t>
            </a:r>
            <a:r>
              <a:rPr lang="en-US" dirty="0" smtClean="0"/>
              <a:t> </a:t>
            </a:r>
            <a:r>
              <a:rPr lang="en-US" dirty="0" err="1" smtClean="0"/>
              <a:t>attribútumainak</a:t>
            </a:r>
            <a:r>
              <a:rPr lang="en-US" dirty="0" smtClean="0"/>
              <a:t> </a:t>
            </a:r>
            <a:r>
              <a:rPr lang="en-US" dirty="0" err="1" smtClean="0"/>
              <a:t>részhalmazai</a:t>
            </a:r>
            <a:r>
              <a:rPr lang="en-US" dirty="0" smtClean="0"/>
              <a:t>)</a:t>
            </a:r>
          </a:p>
          <a:p>
            <a:r>
              <a:rPr lang="en-US" dirty="0" smtClean="0"/>
              <a:t>P-</a:t>
            </a:r>
            <a:r>
              <a:rPr lang="en-US" dirty="0" err="1" smtClean="0"/>
              <a:t>től</a:t>
            </a:r>
            <a:r>
              <a:rPr lang="en-US" dirty="0" smtClean="0"/>
              <a:t> </a:t>
            </a:r>
            <a:r>
              <a:rPr lang="en-US" dirty="0" err="1" smtClean="0"/>
              <a:t>funkcionálisan</a:t>
            </a:r>
            <a:r>
              <a:rPr lang="en-US" dirty="0" smtClean="0"/>
              <a:t> </a:t>
            </a:r>
            <a:r>
              <a:rPr lang="en-US" dirty="0" err="1" smtClean="0"/>
              <a:t>függ</a:t>
            </a:r>
            <a:r>
              <a:rPr lang="en-US" dirty="0" smtClean="0"/>
              <a:t> Q, </a:t>
            </a:r>
            <a:r>
              <a:rPr lang="en-US" dirty="0" err="1" smtClean="0"/>
              <a:t>jelölésben</a:t>
            </a:r>
            <a:r>
              <a:rPr lang="en-US" dirty="0"/>
              <a:t> P</a:t>
            </a:r>
            <a:r>
              <a:rPr lang="en-US" dirty="0" smtClean="0"/>
              <a:t>→Q, ha </a:t>
            </a:r>
            <a:r>
              <a:rPr lang="en-US" dirty="0" err="1" smtClean="0"/>
              <a:t>bármely</a:t>
            </a:r>
            <a:r>
              <a:rPr lang="en-US" dirty="0" smtClean="0"/>
              <a:t> R </a:t>
            </a:r>
            <a:r>
              <a:rPr lang="en-US" dirty="0" err="1" smtClean="0"/>
              <a:t>feletti</a:t>
            </a:r>
            <a:r>
              <a:rPr lang="en-US" dirty="0" smtClean="0"/>
              <a:t> T </a:t>
            </a:r>
            <a:r>
              <a:rPr lang="en-US" dirty="0" err="1" smtClean="0"/>
              <a:t>táblában</a:t>
            </a:r>
            <a:r>
              <a:rPr lang="en-US" dirty="0" smtClean="0"/>
              <a:t> </a:t>
            </a:r>
            <a:r>
              <a:rPr lang="en-US" dirty="0" err="1" smtClean="0"/>
              <a:t>valahányszor</a:t>
            </a:r>
            <a:r>
              <a:rPr lang="en-US" dirty="0" smtClean="0"/>
              <a:t> </a:t>
            </a:r>
            <a:r>
              <a:rPr lang="en-US" dirty="0" err="1" smtClean="0"/>
              <a:t>két</a:t>
            </a:r>
            <a:r>
              <a:rPr lang="en-US" dirty="0" smtClean="0"/>
              <a:t> </a:t>
            </a:r>
            <a:r>
              <a:rPr lang="en-US" dirty="0" err="1" smtClean="0"/>
              <a:t>sor</a:t>
            </a:r>
            <a:r>
              <a:rPr lang="en-US" dirty="0" smtClean="0"/>
              <a:t> </a:t>
            </a:r>
            <a:r>
              <a:rPr lang="en-US" dirty="0" err="1" smtClean="0"/>
              <a:t>megegyezik</a:t>
            </a:r>
            <a:r>
              <a:rPr lang="en-US" dirty="0" smtClean="0"/>
              <a:t> P-n, </a:t>
            </a:r>
            <a:r>
              <a:rPr lang="en-US" dirty="0" err="1" smtClean="0"/>
              <a:t>akkor</a:t>
            </a:r>
            <a:r>
              <a:rPr lang="en-US" dirty="0" smtClean="0"/>
              <a:t> </a:t>
            </a:r>
            <a:r>
              <a:rPr lang="en-US" dirty="0" err="1" smtClean="0"/>
              <a:t>megegyezik</a:t>
            </a:r>
            <a:r>
              <a:rPr lang="en-US" dirty="0" smtClean="0"/>
              <a:t> Q-n is.</a:t>
            </a:r>
            <a:endParaRPr lang="en-US" dirty="0"/>
          </a:p>
          <a:p>
            <a:r>
              <a:rPr lang="en-US" dirty="0" smtClean="0"/>
              <a:t>A P→Q </a:t>
            </a:r>
            <a:r>
              <a:rPr lang="en-US" dirty="0" err="1" smtClean="0"/>
              <a:t>függés</a:t>
            </a:r>
            <a:r>
              <a:rPr lang="en-US" dirty="0" smtClean="0"/>
              <a:t> </a:t>
            </a:r>
            <a:r>
              <a:rPr lang="en-US" b="1" dirty="0" err="1" smtClean="0"/>
              <a:t>triviális</a:t>
            </a:r>
            <a:r>
              <a:rPr lang="en-US" dirty="0" smtClean="0"/>
              <a:t>, ha Q⊆P, </a:t>
            </a:r>
            <a:r>
              <a:rPr lang="en-US" dirty="0" err="1" smtClean="0"/>
              <a:t>vagy</a:t>
            </a:r>
            <a:r>
              <a:rPr lang="en-US" dirty="0" smtClean="0"/>
              <a:t> </a:t>
            </a:r>
            <a:r>
              <a:rPr lang="en-US" b="1" dirty="0" err="1" smtClean="0"/>
              <a:t>teljesen</a:t>
            </a:r>
            <a:r>
              <a:rPr lang="en-US" b="1" dirty="0" smtClean="0"/>
              <a:t> </a:t>
            </a:r>
            <a:r>
              <a:rPr lang="en-US" b="1" dirty="0" err="1" smtClean="0"/>
              <a:t>nemtriviális</a:t>
            </a:r>
            <a:r>
              <a:rPr lang="en-US" dirty="0" smtClean="0"/>
              <a:t>, ha P </a:t>
            </a:r>
            <a:r>
              <a:rPr lang="en-US" dirty="0" err="1" smtClean="0"/>
              <a:t>és</a:t>
            </a:r>
            <a:r>
              <a:rPr lang="en-US" dirty="0" smtClean="0"/>
              <a:t> Q </a:t>
            </a:r>
            <a:r>
              <a:rPr lang="en-US" dirty="0" err="1" smtClean="0"/>
              <a:t>metszete</a:t>
            </a:r>
            <a:r>
              <a:rPr lang="en-US" dirty="0" smtClean="0"/>
              <a:t> </a:t>
            </a:r>
            <a:r>
              <a:rPr lang="en-US" dirty="0" err="1" smtClean="0"/>
              <a:t>üres</a:t>
            </a:r>
            <a:r>
              <a:rPr lang="en-US" dirty="0" smtClean="0"/>
              <a:t>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616239"/>
              </p:ext>
            </p:extLst>
          </p:nvPr>
        </p:nvGraphicFramePr>
        <p:xfrm>
          <a:off x="796191" y="3722834"/>
          <a:ext cx="779481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8963"/>
                <a:gridCol w="1558963"/>
                <a:gridCol w="2450649"/>
                <a:gridCol w="1526973"/>
                <a:gridCol w="6992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EHA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Név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Lakcím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Tárgy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Jegy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MINTAAT.SZE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Minta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Áron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Szeged, </a:t>
                      </a:r>
                      <a:r>
                        <a:rPr lang="en-US" dirty="0" err="1" smtClean="0"/>
                        <a:t>Egy</a:t>
                      </a:r>
                      <a:r>
                        <a:rPr lang="en-US" dirty="0" smtClean="0"/>
                        <a:t> u. 2.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Adatbázisok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KELPEET.SZE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Kelep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Elek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Sándorfalva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Fő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tér</a:t>
                      </a:r>
                      <a:r>
                        <a:rPr lang="en-US" dirty="0" smtClean="0"/>
                        <a:t> 9.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Logika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MINTAAT.SZE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Minta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Áron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Szeged, </a:t>
                      </a:r>
                      <a:r>
                        <a:rPr lang="en-US" dirty="0" err="1" smtClean="0"/>
                        <a:t>Egy</a:t>
                      </a:r>
                      <a:r>
                        <a:rPr lang="en-US" dirty="0" smtClean="0"/>
                        <a:t> u. 2.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Logika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48886" y="5621955"/>
            <a:ext cx="2142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séma</a:t>
            </a:r>
            <a:r>
              <a:rPr lang="en-US" dirty="0" smtClean="0"/>
              <a:t> </a:t>
            </a:r>
            <a:r>
              <a:rPr lang="en-US" dirty="0" err="1" smtClean="0"/>
              <a:t>tulajdonsága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861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Funkcionális</a:t>
            </a:r>
            <a:r>
              <a:rPr lang="en-US" dirty="0" smtClean="0"/>
              <a:t> </a:t>
            </a:r>
            <a:r>
              <a:rPr lang="en-US" dirty="0" err="1" smtClean="0"/>
              <a:t>függés</a:t>
            </a:r>
            <a:r>
              <a:rPr lang="en-US" dirty="0" smtClean="0"/>
              <a:t> </a:t>
            </a:r>
            <a:r>
              <a:rPr lang="en-US" dirty="0" err="1" smtClean="0"/>
              <a:t>Folyt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err="1" smtClean="0"/>
              <a:t>redundancia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3978947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Például</a:t>
            </a:r>
            <a:r>
              <a:rPr lang="en-US" dirty="0" smtClean="0"/>
              <a:t>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függés</a:t>
            </a:r>
            <a:r>
              <a:rPr lang="en-US" dirty="0" smtClean="0"/>
              <a:t>:  {EHA} → {</a:t>
            </a:r>
            <a:r>
              <a:rPr lang="en-US" dirty="0" err="1" smtClean="0"/>
              <a:t>Név</a:t>
            </a:r>
            <a:r>
              <a:rPr lang="en-US" dirty="0" smtClean="0"/>
              <a:t>, </a:t>
            </a:r>
            <a:r>
              <a:rPr lang="en-US" dirty="0" err="1" smtClean="0"/>
              <a:t>Lakcím</a:t>
            </a:r>
            <a:r>
              <a:rPr lang="en-US" dirty="0" smtClean="0"/>
              <a:t>}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err="1" smtClean="0"/>
              <a:t>Redundanciáról</a:t>
            </a:r>
            <a:r>
              <a:rPr lang="en-US" dirty="0" smtClean="0"/>
              <a:t> </a:t>
            </a:r>
            <a:r>
              <a:rPr lang="en-US" dirty="0" err="1" smtClean="0"/>
              <a:t>akkor</a:t>
            </a:r>
            <a:r>
              <a:rPr lang="en-US" dirty="0" smtClean="0"/>
              <a:t> </a:t>
            </a:r>
            <a:r>
              <a:rPr lang="en-US" dirty="0" err="1" smtClean="0"/>
              <a:t>beszélünk</a:t>
            </a:r>
            <a:r>
              <a:rPr lang="en-US" dirty="0" smtClean="0"/>
              <a:t>, ha </a:t>
            </a:r>
            <a:r>
              <a:rPr lang="en-US" dirty="0" err="1" smtClean="0"/>
              <a:t>valamely</a:t>
            </a:r>
            <a:r>
              <a:rPr lang="en-US" dirty="0" smtClean="0"/>
              <a:t> </a:t>
            </a:r>
            <a:r>
              <a:rPr lang="en-US" dirty="0" err="1" smtClean="0"/>
              <a:t>adatot</a:t>
            </a:r>
            <a:r>
              <a:rPr lang="en-US" dirty="0" smtClean="0"/>
              <a:t> </a:t>
            </a:r>
            <a:r>
              <a:rPr lang="en-US" dirty="0" err="1" smtClean="0"/>
              <a:t>feleslegesen</a:t>
            </a:r>
            <a:r>
              <a:rPr lang="en-US" dirty="0" smtClean="0"/>
              <a:t> </a:t>
            </a:r>
            <a:r>
              <a:rPr lang="en-US" dirty="0" err="1" smtClean="0"/>
              <a:t>többszörösen</a:t>
            </a:r>
            <a:r>
              <a:rPr lang="en-US" dirty="0" smtClean="0"/>
              <a:t> </a:t>
            </a:r>
            <a:r>
              <a:rPr lang="en-US" dirty="0" err="1" smtClean="0"/>
              <a:t>tárolunk</a:t>
            </a:r>
            <a:r>
              <a:rPr lang="en-US" dirty="0" smtClean="0"/>
              <a:t> el. </a:t>
            </a:r>
            <a:r>
              <a:rPr lang="en-US" dirty="0" err="1" smtClean="0"/>
              <a:t>Például</a:t>
            </a:r>
            <a:r>
              <a:rPr lang="en-US" dirty="0" smtClean="0"/>
              <a:t>, </a:t>
            </a:r>
            <a:r>
              <a:rPr lang="en-US" dirty="0" err="1" smtClean="0"/>
              <a:t>itt</a:t>
            </a:r>
            <a:r>
              <a:rPr lang="en-US" dirty="0" smtClean="0"/>
              <a:t>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illető</a:t>
            </a:r>
            <a:r>
              <a:rPr lang="en-US" dirty="0" smtClean="0"/>
              <a:t> </a:t>
            </a:r>
            <a:r>
              <a:rPr lang="en-US" dirty="0" err="1" smtClean="0"/>
              <a:t>lakcíme</a:t>
            </a:r>
            <a:r>
              <a:rPr lang="en-US" dirty="0" smtClean="0"/>
              <a:t> </a:t>
            </a:r>
            <a:r>
              <a:rPr lang="en-US" dirty="0" err="1" smtClean="0"/>
              <a:t>feleslegesen</a:t>
            </a:r>
            <a:r>
              <a:rPr lang="en-US" dirty="0" smtClean="0"/>
              <a:t> </a:t>
            </a:r>
            <a:r>
              <a:rPr lang="en-US" dirty="0" err="1" smtClean="0"/>
              <a:t>többször</a:t>
            </a:r>
            <a:r>
              <a:rPr lang="en-US" dirty="0" smtClean="0"/>
              <a:t> </a:t>
            </a:r>
            <a:r>
              <a:rPr lang="en-US" dirty="0" err="1" smtClean="0"/>
              <a:t>szerepel</a:t>
            </a:r>
            <a:r>
              <a:rPr lang="en-US" dirty="0" smtClean="0"/>
              <a:t>. A </a:t>
            </a:r>
            <a:r>
              <a:rPr lang="en-US" dirty="0" err="1" smtClean="0"/>
              <a:t>fő</a:t>
            </a:r>
            <a:r>
              <a:rPr lang="en-US" dirty="0" smtClean="0"/>
              <a:t> </a:t>
            </a:r>
            <a:r>
              <a:rPr lang="en-US" dirty="0" err="1" smtClean="0"/>
              <a:t>gond</a:t>
            </a:r>
            <a:r>
              <a:rPr lang="en-US" dirty="0" smtClean="0"/>
              <a:t> </a:t>
            </a:r>
            <a:r>
              <a:rPr lang="en-US" dirty="0" err="1" smtClean="0"/>
              <a:t>ezzel</a:t>
            </a:r>
            <a:r>
              <a:rPr lang="en-US" dirty="0" smtClean="0"/>
              <a:t>, </a:t>
            </a:r>
            <a:r>
              <a:rPr lang="en-US" dirty="0" err="1" smtClean="0"/>
              <a:t>hogy</a:t>
            </a:r>
            <a:r>
              <a:rPr lang="en-US" dirty="0" smtClean="0"/>
              <a:t> </a:t>
            </a:r>
            <a:r>
              <a:rPr lang="en-US" dirty="0" err="1" smtClean="0"/>
              <a:t>adatok</a:t>
            </a:r>
            <a:r>
              <a:rPr lang="en-US" dirty="0" smtClean="0"/>
              <a:t> </a:t>
            </a:r>
            <a:r>
              <a:rPr lang="en-US" dirty="0" err="1" smtClean="0"/>
              <a:t>aktualizálásakor</a:t>
            </a:r>
            <a:r>
              <a:rPr lang="en-US" dirty="0" smtClean="0"/>
              <a:t> (pl. </a:t>
            </a:r>
            <a:r>
              <a:rPr lang="en-US" dirty="0" err="1" smtClean="0"/>
              <a:t>lakcímváltozás</a:t>
            </a:r>
            <a:r>
              <a:rPr lang="en-US" dirty="0" smtClean="0"/>
              <a:t>) </a:t>
            </a:r>
            <a:r>
              <a:rPr lang="en-US" dirty="0" err="1" smtClean="0"/>
              <a:t>minden</a:t>
            </a:r>
            <a:r>
              <a:rPr lang="en-US" dirty="0" smtClean="0"/>
              <a:t> </a:t>
            </a:r>
            <a:r>
              <a:rPr lang="en-US" dirty="0" err="1" smtClean="0"/>
              <a:t>helyen</a:t>
            </a:r>
            <a:r>
              <a:rPr lang="en-US" dirty="0" smtClean="0"/>
              <a:t> </a:t>
            </a:r>
            <a:r>
              <a:rPr lang="en-US" dirty="0" err="1" smtClean="0"/>
              <a:t>át</a:t>
            </a:r>
            <a:r>
              <a:rPr lang="en-US" dirty="0" smtClean="0"/>
              <a:t> </a:t>
            </a:r>
            <a:r>
              <a:rPr lang="en-US" dirty="0" err="1" smtClean="0"/>
              <a:t>kellene</a:t>
            </a:r>
            <a:r>
              <a:rPr lang="en-US" dirty="0" smtClean="0"/>
              <a:t> </a:t>
            </a:r>
            <a:r>
              <a:rPr lang="en-US" dirty="0" err="1" smtClean="0"/>
              <a:t>írnunk</a:t>
            </a:r>
            <a:r>
              <a:rPr lang="en-US" dirty="0" smtClean="0"/>
              <a:t> a </a:t>
            </a:r>
            <a:r>
              <a:rPr lang="en-US" dirty="0" err="1" smtClean="0"/>
              <a:t>lakcímet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redundancia</a:t>
            </a:r>
            <a:r>
              <a:rPr lang="en-US" dirty="0" smtClean="0"/>
              <a:t> </a:t>
            </a:r>
            <a:r>
              <a:rPr lang="en-US" dirty="0" err="1" smtClean="0"/>
              <a:t>felszámolását</a:t>
            </a:r>
            <a:r>
              <a:rPr lang="en-US" dirty="0" smtClean="0"/>
              <a:t> a </a:t>
            </a:r>
            <a:r>
              <a:rPr lang="en-US" dirty="0" err="1" smtClean="0"/>
              <a:t>séma</a:t>
            </a:r>
            <a:r>
              <a:rPr lang="en-US" dirty="0" smtClean="0"/>
              <a:t> </a:t>
            </a:r>
            <a:r>
              <a:rPr lang="en-US" dirty="0" err="1" smtClean="0"/>
              <a:t>dekompozíciójával</a:t>
            </a:r>
            <a:r>
              <a:rPr lang="en-US" dirty="0" smtClean="0"/>
              <a:t>, </a:t>
            </a:r>
            <a:r>
              <a:rPr lang="en-US" dirty="0" err="1" smtClean="0"/>
              <a:t>azaz</a:t>
            </a:r>
            <a:r>
              <a:rPr lang="en-US" dirty="0" smtClean="0"/>
              <a:t> </a:t>
            </a:r>
            <a:r>
              <a:rPr lang="en-US" dirty="0" err="1" smtClean="0"/>
              <a:t>több</a:t>
            </a:r>
            <a:r>
              <a:rPr lang="en-US" dirty="0" smtClean="0"/>
              <a:t> </a:t>
            </a:r>
            <a:r>
              <a:rPr lang="en-US" dirty="0" err="1" smtClean="0"/>
              <a:t>sémára</a:t>
            </a:r>
            <a:r>
              <a:rPr lang="en-US" dirty="0" smtClean="0"/>
              <a:t> </a:t>
            </a:r>
            <a:r>
              <a:rPr lang="en-US" dirty="0" err="1" smtClean="0"/>
              <a:t>bontásával</a:t>
            </a:r>
            <a:r>
              <a:rPr lang="en-US" dirty="0" smtClean="0"/>
              <a:t> </a:t>
            </a:r>
            <a:r>
              <a:rPr lang="en-US" dirty="0" err="1" smtClean="0"/>
              <a:t>érjük</a:t>
            </a:r>
            <a:r>
              <a:rPr lang="en-US" dirty="0" smtClean="0"/>
              <a:t> el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712972"/>
              </p:ext>
            </p:extLst>
          </p:nvPr>
        </p:nvGraphicFramePr>
        <p:xfrm>
          <a:off x="896087" y="2096177"/>
          <a:ext cx="779481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8963"/>
                <a:gridCol w="1558963"/>
                <a:gridCol w="2450649"/>
                <a:gridCol w="1526973"/>
                <a:gridCol w="6992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EHA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Név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Lakcím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Tárgy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Jegy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MINTAAT.SZE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Minta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Áron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Szeged, </a:t>
                      </a:r>
                      <a:r>
                        <a:rPr lang="en-US" dirty="0" err="1" smtClean="0"/>
                        <a:t>Egy</a:t>
                      </a:r>
                      <a:r>
                        <a:rPr lang="en-US" dirty="0" smtClean="0"/>
                        <a:t> u. 2.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Adatbázisok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KELPEET.SZE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Kelep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Elek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Sándorfalva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Fő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tér</a:t>
                      </a:r>
                      <a:r>
                        <a:rPr lang="en-US" dirty="0" smtClean="0"/>
                        <a:t> 9.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Logika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MINTAAT.SZE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Minta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Áron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Szeged, </a:t>
                      </a:r>
                      <a:r>
                        <a:rPr lang="en-US" dirty="0" err="1" smtClean="0"/>
                        <a:t>Egy</a:t>
                      </a:r>
                      <a:r>
                        <a:rPr lang="en-US" dirty="0" smtClean="0"/>
                        <a:t> u. 2.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Logika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4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Feladat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US" dirty="0" smtClean="0"/>
              <a:t>5.1 </a:t>
            </a:r>
            <a:r>
              <a:rPr lang="en-US" dirty="0" err="1" smtClean="0"/>
              <a:t>Mik</a:t>
            </a:r>
            <a:r>
              <a:rPr lang="en-US" dirty="0" smtClean="0"/>
              <a:t> a </a:t>
            </a:r>
            <a:r>
              <a:rPr lang="en-US" dirty="0" err="1" smtClean="0"/>
              <a:t>függőségek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alábbi</a:t>
            </a:r>
            <a:r>
              <a:rPr lang="en-US" dirty="0" smtClean="0"/>
              <a:t> </a:t>
            </a:r>
            <a:r>
              <a:rPr lang="en-US" dirty="0" err="1" smtClean="0"/>
              <a:t>adatbázissémában</a:t>
            </a:r>
            <a:r>
              <a:rPr lang="en-US" dirty="0" smtClean="0"/>
              <a:t>?</a:t>
            </a:r>
          </a:p>
          <a:p>
            <a:pPr marL="468630" lvl="1" indent="0">
              <a:buNone/>
            </a:pPr>
            <a:r>
              <a:rPr lang="hu-HU" sz="2000" dirty="0">
                <a:latin typeface="Courier New"/>
                <a:cs typeface="Courier New"/>
              </a:rPr>
              <a:t>TANÁR</a:t>
            </a:r>
            <a:r>
              <a:rPr lang="hu-HU" sz="2000" dirty="0" smtClean="0">
                <a:latin typeface="Courier New"/>
                <a:cs typeface="Courier New"/>
              </a:rPr>
              <a:t>(</a:t>
            </a:r>
            <a:r>
              <a:rPr lang="hu-HU" sz="2000" u="sng" dirty="0" smtClean="0">
                <a:latin typeface="Courier New"/>
                <a:cs typeface="Courier New"/>
              </a:rPr>
              <a:t>T.Azonosító</a:t>
            </a:r>
            <a:r>
              <a:rPr lang="hu-HU" sz="2000" dirty="0">
                <a:latin typeface="Courier New"/>
                <a:cs typeface="Courier New"/>
              </a:rPr>
              <a:t>, Név)</a:t>
            </a:r>
          </a:p>
          <a:p>
            <a:pPr marL="468630" lvl="1" indent="0">
              <a:buNone/>
            </a:pPr>
            <a:r>
              <a:rPr lang="hu-HU" sz="2000" dirty="0" smtClean="0">
                <a:latin typeface="Courier New"/>
                <a:cs typeface="Courier New"/>
              </a:rPr>
              <a:t>DIÁK</a:t>
            </a:r>
            <a:r>
              <a:rPr lang="hu-HU" sz="2000" dirty="0">
                <a:latin typeface="Courier New"/>
                <a:cs typeface="Courier New"/>
              </a:rPr>
              <a:t>(</a:t>
            </a:r>
            <a:r>
              <a:rPr lang="hu-HU" sz="2000" u="sng" dirty="0">
                <a:latin typeface="Courier New"/>
                <a:cs typeface="Courier New"/>
              </a:rPr>
              <a:t>D.Azonosító</a:t>
            </a:r>
            <a:r>
              <a:rPr lang="hu-HU" sz="2000" dirty="0">
                <a:latin typeface="Courier New"/>
                <a:cs typeface="Courier New"/>
              </a:rPr>
              <a:t>, Név, Lakcím, </a:t>
            </a:r>
            <a:r>
              <a:rPr lang="hu-HU" sz="2000" i="1" u="sng" dirty="0">
                <a:latin typeface="Courier New"/>
                <a:cs typeface="Courier New"/>
              </a:rPr>
              <a:t>SZ.Azonosító</a:t>
            </a:r>
            <a:r>
              <a:rPr lang="hu-HU" sz="2000" dirty="0">
                <a:latin typeface="Courier New"/>
                <a:cs typeface="Courier New"/>
              </a:rPr>
              <a:t>)</a:t>
            </a:r>
          </a:p>
          <a:p>
            <a:pPr marL="468630" lvl="1" indent="0">
              <a:buNone/>
            </a:pPr>
            <a:r>
              <a:rPr lang="hu-HU" sz="2000" dirty="0" smtClean="0">
                <a:latin typeface="Courier New"/>
                <a:cs typeface="Courier New"/>
              </a:rPr>
              <a:t>SZAK</a:t>
            </a:r>
            <a:r>
              <a:rPr lang="hu-HU" sz="2000" dirty="0">
                <a:latin typeface="Courier New"/>
                <a:cs typeface="Courier New"/>
              </a:rPr>
              <a:t>(</a:t>
            </a:r>
            <a:r>
              <a:rPr lang="hu-HU" sz="2000" u="sng" dirty="0">
                <a:latin typeface="Courier New"/>
                <a:cs typeface="Courier New"/>
              </a:rPr>
              <a:t>SZ.Azonosító</a:t>
            </a:r>
            <a:r>
              <a:rPr lang="hu-HU" sz="2000" dirty="0">
                <a:latin typeface="Courier New"/>
                <a:cs typeface="Courier New"/>
              </a:rPr>
              <a:t>, Kar, Szak név)</a:t>
            </a:r>
          </a:p>
          <a:p>
            <a:pPr marL="468630" lvl="1" indent="0">
              <a:buNone/>
            </a:pPr>
            <a:r>
              <a:rPr lang="hu-HU" sz="2000" dirty="0" smtClean="0">
                <a:latin typeface="Courier New"/>
                <a:cs typeface="Courier New"/>
              </a:rPr>
              <a:t>TANÍTJA</a:t>
            </a:r>
            <a:r>
              <a:rPr lang="hu-HU" sz="2000" dirty="0">
                <a:latin typeface="Courier New"/>
                <a:cs typeface="Courier New"/>
              </a:rPr>
              <a:t>(</a:t>
            </a:r>
            <a:r>
              <a:rPr lang="hu-HU" sz="2000" i="1" u="sng" dirty="0">
                <a:latin typeface="Courier New"/>
                <a:cs typeface="Courier New"/>
              </a:rPr>
              <a:t>T.Azonosító</a:t>
            </a:r>
            <a:r>
              <a:rPr lang="hu-HU" sz="2000" dirty="0">
                <a:latin typeface="Courier New"/>
                <a:cs typeface="Courier New"/>
              </a:rPr>
              <a:t>, </a:t>
            </a:r>
            <a:r>
              <a:rPr lang="hu-HU" sz="2000" i="1" u="sng" dirty="0">
                <a:latin typeface="Courier New"/>
                <a:cs typeface="Courier New"/>
              </a:rPr>
              <a:t>D.Azonosító</a:t>
            </a:r>
            <a:r>
              <a:rPr lang="hu-HU" sz="2000" dirty="0">
                <a:latin typeface="Courier New"/>
                <a:cs typeface="Courier New"/>
              </a:rPr>
              <a:t>, Tantárgy)</a:t>
            </a:r>
            <a:endParaRPr lang="en-US" sz="20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158443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FELADAT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US" dirty="0" smtClean="0"/>
              <a:t>5.2  </a:t>
            </a:r>
            <a:r>
              <a:rPr lang="en-US" dirty="0" err="1" smtClean="0"/>
              <a:t>Tekintsük</a:t>
            </a:r>
            <a:r>
              <a:rPr lang="en-US" dirty="0" smtClean="0"/>
              <a:t> a </a:t>
            </a:r>
            <a:r>
              <a:rPr lang="en-US" dirty="0" err="1" smtClean="0"/>
              <a:t>korábban</a:t>
            </a:r>
            <a:r>
              <a:rPr lang="en-US" dirty="0" smtClean="0"/>
              <a:t> </a:t>
            </a:r>
            <a:r>
              <a:rPr lang="en-US" dirty="0" err="1" smtClean="0"/>
              <a:t>látott</a:t>
            </a:r>
            <a:r>
              <a:rPr lang="en-US" dirty="0" smtClean="0"/>
              <a:t> </a:t>
            </a:r>
            <a:r>
              <a:rPr lang="en-US" dirty="0" err="1" smtClean="0"/>
              <a:t>sémát</a:t>
            </a:r>
            <a:r>
              <a:rPr lang="en-US" dirty="0" smtClean="0"/>
              <a:t>:</a:t>
            </a:r>
          </a:p>
          <a:p>
            <a:pPr marL="68580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Hallgató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u="sng" dirty="0" smtClean="0">
                <a:latin typeface="Courier New"/>
                <a:cs typeface="Courier New"/>
              </a:rPr>
              <a:t>EHA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Név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Lakcím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u="sng" dirty="0" err="1" smtClean="0">
                <a:latin typeface="Courier New"/>
                <a:cs typeface="Courier New"/>
              </a:rPr>
              <a:t>Tárgy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Jegy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68580" indent="0">
              <a:buNone/>
            </a:pPr>
            <a:r>
              <a:rPr lang="en-US" dirty="0" err="1" smtClean="0"/>
              <a:t>Végezzük</a:t>
            </a:r>
            <a:r>
              <a:rPr lang="en-US" dirty="0" smtClean="0"/>
              <a:t> el a </a:t>
            </a:r>
            <a:r>
              <a:rPr lang="en-US" dirty="0" err="1" smtClean="0"/>
              <a:t>tábla</a:t>
            </a:r>
            <a:r>
              <a:rPr lang="en-US" dirty="0" smtClean="0"/>
              <a:t> </a:t>
            </a:r>
            <a:r>
              <a:rPr lang="en-US" dirty="0" err="1" smtClean="0"/>
              <a:t>dekompozícióját</a:t>
            </a:r>
            <a:r>
              <a:rPr lang="en-US" dirty="0" smtClean="0"/>
              <a:t> </a:t>
            </a:r>
            <a:r>
              <a:rPr lang="en-US" dirty="0" err="1" smtClean="0"/>
              <a:t>úgy</a:t>
            </a:r>
            <a:r>
              <a:rPr lang="en-US" dirty="0" smtClean="0"/>
              <a:t>, </a:t>
            </a:r>
            <a:r>
              <a:rPr lang="en-US" dirty="0" err="1" smtClean="0"/>
              <a:t>hogy</a:t>
            </a:r>
            <a:r>
              <a:rPr lang="en-US" dirty="0" smtClean="0"/>
              <a:t> a </a:t>
            </a:r>
            <a:r>
              <a:rPr lang="en-US" dirty="0" err="1" smtClean="0"/>
              <a:t>kapott</a:t>
            </a:r>
            <a:r>
              <a:rPr lang="en-US" dirty="0" smtClean="0"/>
              <a:t> </a:t>
            </a:r>
            <a:r>
              <a:rPr lang="en-US" dirty="0" err="1" smtClean="0"/>
              <a:t>eredményben</a:t>
            </a:r>
            <a:r>
              <a:rPr lang="en-US" dirty="0" smtClean="0"/>
              <a:t> ne </a:t>
            </a:r>
            <a:r>
              <a:rPr lang="en-US" dirty="0" err="1" smtClean="0"/>
              <a:t>legyen</a:t>
            </a:r>
            <a:r>
              <a:rPr lang="en-US" dirty="0" smtClean="0"/>
              <a:t> </a:t>
            </a:r>
            <a:r>
              <a:rPr lang="en-US" dirty="0" err="1" smtClean="0"/>
              <a:t>már</a:t>
            </a:r>
            <a:r>
              <a:rPr lang="en-US" dirty="0" smtClean="0"/>
              <a:t> </a:t>
            </a:r>
            <a:r>
              <a:rPr lang="en-US" dirty="0" err="1" smtClean="0"/>
              <a:t>redundancia</a:t>
            </a:r>
            <a:r>
              <a:rPr lang="en-US" dirty="0" smtClean="0"/>
              <a:t>.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3495886"/>
            <a:ext cx="41864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" indent="0">
              <a:buNone/>
            </a:pPr>
            <a:r>
              <a:rPr lang="en-US" sz="2000" dirty="0" err="1">
                <a:latin typeface="Courier New"/>
                <a:cs typeface="Courier New"/>
              </a:rPr>
              <a:t>Hallgató</a:t>
            </a:r>
            <a:r>
              <a:rPr lang="en-US" sz="2000" dirty="0">
                <a:latin typeface="Courier New"/>
                <a:cs typeface="Courier New"/>
              </a:rPr>
              <a:t>(</a:t>
            </a:r>
            <a:r>
              <a:rPr lang="en-US" sz="2000" u="sng" dirty="0">
                <a:latin typeface="Courier New"/>
                <a:cs typeface="Courier New"/>
              </a:rPr>
              <a:t>EHA</a:t>
            </a:r>
            <a:r>
              <a:rPr lang="en-US" sz="2000" dirty="0">
                <a:latin typeface="Courier New"/>
                <a:cs typeface="Courier New"/>
              </a:rPr>
              <a:t>, </a:t>
            </a:r>
            <a:r>
              <a:rPr lang="en-US" sz="2000" dirty="0" err="1">
                <a:latin typeface="Courier New"/>
                <a:cs typeface="Courier New"/>
              </a:rPr>
              <a:t>Név</a:t>
            </a:r>
            <a:r>
              <a:rPr lang="en-US" sz="2000" dirty="0">
                <a:latin typeface="Courier New"/>
                <a:cs typeface="Courier New"/>
              </a:rPr>
              <a:t>, </a:t>
            </a:r>
            <a:r>
              <a:rPr lang="en-US" sz="2000" dirty="0" err="1">
                <a:latin typeface="Courier New"/>
                <a:cs typeface="Courier New"/>
              </a:rPr>
              <a:t>Lakcím</a:t>
            </a:r>
            <a:r>
              <a:rPr lang="en-US" sz="2000" dirty="0">
                <a:latin typeface="Courier New"/>
                <a:cs typeface="Courier New"/>
              </a:rPr>
              <a:t>)</a:t>
            </a:r>
          </a:p>
          <a:p>
            <a:pPr marL="68580" indent="0">
              <a:buNone/>
            </a:pPr>
            <a:endParaRPr lang="en-US" sz="2000" dirty="0">
              <a:latin typeface="Courier New"/>
              <a:cs typeface="Courier New"/>
            </a:endParaRPr>
          </a:p>
          <a:p>
            <a:pPr marL="68580" indent="0">
              <a:buNone/>
            </a:pPr>
            <a:r>
              <a:rPr lang="en-US" sz="2000" dirty="0" err="1">
                <a:latin typeface="Courier New"/>
                <a:cs typeface="Courier New"/>
              </a:rPr>
              <a:t>Eredmény</a:t>
            </a:r>
            <a:r>
              <a:rPr lang="en-US" sz="2000" dirty="0">
                <a:latin typeface="Courier New"/>
                <a:cs typeface="Courier New"/>
              </a:rPr>
              <a:t>(</a:t>
            </a:r>
            <a:r>
              <a:rPr lang="en-US" sz="2000" i="1" u="sng" dirty="0">
                <a:latin typeface="Courier New"/>
                <a:cs typeface="Courier New"/>
              </a:rPr>
              <a:t>EHA</a:t>
            </a:r>
            <a:r>
              <a:rPr lang="en-US" sz="2000" dirty="0">
                <a:latin typeface="Courier New"/>
                <a:cs typeface="Courier New"/>
              </a:rPr>
              <a:t>, </a:t>
            </a:r>
            <a:r>
              <a:rPr lang="en-US" sz="2000" u="sng" dirty="0" err="1">
                <a:latin typeface="Courier New"/>
                <a:cs typeface="Courier New"/>
              </a:rPr>
              <a:t>Tárgy</a:t>
            </a:r>
            <a:r>
              <a:rPr lang="en-US" sz="2000" dirty="0">
                <a:latin typeface="Courier New"/>
                <a:cs typeface="Courier New"/>
              </a:rPr>
              <a:t>, </a:t>
            </a:r>
            <a:r>
              <a:rPr lang="en-US" sz="2000" dirty="0" err="1">
                <a:latin typeface="Courier New"/>
                <a:cs typeface="Courier New"/>
              </a:rPr>
              <a:t>Jegy</a:t>
            </a:r>
            <a:r>
              <a:rPr lang="en-US" sz="2000" dirty="0">
                <a:latin typeface="Courier New"/>
                <a:cs typeface="Courier New"/>
              </a:rPr>
              <a:t>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790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Célkitűzés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</a:t>
            </a:r>
            <a:r>
              <a:rPr lang="en-US" dirty="0" err="1" smtClean="0"/>
              <a:t>z</a:t>
            </a:r>
            <a:r>
              <a:rPr lang="en-US" dirty="0" smtClean="0"/>
              <a:t> </a:t>
            </a:r>
            <a:r>
              <a:rPr lang="en-US" dirty="0" err="1" smtClean="0"/>
              <a:t>adatok</a:t>
            </a:r>
            <a:endParaRPr lang="en-US" dirty="0" smtClean="0"/>
          </a:p>
          <a:p>
            <a:pPr lvl="1"/>
            <a:r>
              <a:rPr lang="en-US" dirty="0" err="1" smtClean="0"/>
              <a:t>összesítése</a:t>
            </a:r>
            <a:endParaRPr lang="en-US" dirty="0" smtClean="0"/>
          </a:p>
          <a:p>
            <a:pPr lvl="1"/>
            <a:r>
              <a:rPr lang="en-US" dirty="0" err="1" smtClean="0"/>
              <a:t>módosítása</a:t>
            </a:r>
            <a:endParaRPr lang="en-US" dirty="0" smtClean="0"/>
          </a:p>
          <a:p>
            <a:pPr lvl="1"/>
            <a:r>
              <a:rPr lang="en-US" dirty="0" err="1" smtClean="0"/>
              <a:t>törlése</a:t>
            </a:r>
            <a:endParaRPr lang="en-US" dirty="0" smtClean="0"/>
          </a:p>
          <a:p>
            <a:pPr lvl="1"/>
            <a:r>
              <a:rPr lang="en-US" dirty="0" err="1" smtClean="0"/>
              <a:t>tárolása</a:t>
            </a:r>
            <a:endParaRPr lang="en-US" dirty="0" smtClean="0"/>
          </a:p>
          <a:p>
            <a:pPr marL="468630" lvl="1" indent="0">
              <a:buNone/>
            </a:pPr>
            <a:r>
              <a:rPr lang="en-US" sz="2000" dirty="0" err="1" smtClean="0"/>
              <a:t>esetén</a:t>
            </a:r>
            <a:r>
              <a:rPr lang="en-US" sz="2000" dirty="0" smtClean="0"/>
              <a:t> </a:t>
            </a:r>
            <a:r>
              <a:rPr lang="en-US" sz="2000" b="1" dirty="0" err="1" smtClean="0"/>
              <a:t>nem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szerencsés</a:t>
            </a:r>
            <a:r>
              <a:rPr lang="en-US" sz="2000" b="1" dirty="0" smtClean="0"/>
              <a:t> </a:t>
            </a:r>
            <a:r>
              <a:rPr lang="en-US" sz="2000" dirty="0" smtClean="0"/>
              <a:t>a </a:t>
            </a:r>
            <a:r>
              <a:rPr lang="en-US" sz="2000" dirty="0" err="1" smtClean="0"/>
              <a:t>redundancia</a:t>
            </a:r>
            <a:endParaRPr lang="en-US" sz="2000" dirty="0"/>
          </a:p>
          <a:p>
            <a:r>
              <a:rPr lang="en-US" dirty="0" err="1" smtClean="0"/>
              <a:t>Találjunk</a:t>
            </a:r>
            <a:r>
              <a:rPr lang="en-US" dirty="0" smtClean="0"/>
              <a:t> </a:t>
            </a:r>
            <a:r>
              <a:rPr lang="en-US" dirty="0" err="1" smtClean="0"/>
              <a:t>módot</a:t>
            </a:r>
            <a:r>
              <a:rPr lang="en-US" dirty="0" smtClean="0"/>
              <a:t> </a:t>
            </a:r>
            <a:r>
              <a:rPr lang="en-US" dirty="0" err="1" smtClean="0"/>
              <a:t>ezek</a:t>
            </a:r>
            <a:r>
              <a:rPr lang="en-US" dirty="0" smtClean="0"/>
              <a:t> </a:t>
            </a:r>
            <a:r>
              <a:rPr lang="en-US" dirty="0" err="1" smtClean="0"/>
              <a:t>kiküszöbölésére</a:t>
            </a:r>
            <a:endParaRPr lang="en-US" dirty="0" smtClean="0"/>
          </a:p>
          <a:p>
            <a:r>
              <a:rPr lang="en-US" dirty="0" err="1" smtClean="0"/>
              <a:t>Megoldás</a:t>
            </a:r>
            <a:r>
              <a:rPr lang="en-US" dirty="0" smtClean="0"/>
              <a:t>: </a:t>
            </a:r>
            <a:r>
              <a:rPr lang="en-US" dirty="0" err="1" smtClean="0"/>
              <a:t>egyre</a:t>
            </a:r>
            <a:r>
              <a:rPr lang="en-US" dirty="0" smtClean="0"/>
              <a:t> </a:t>
            </a:r>
            <a:r>
              <a:rPr lang="en-US" dirty="0" err="1" smtClean="0"/>
              <a:t>szigorúbb</a:t>
            </a:r>
            <a:r>
              <a:rPr lang="en-US" dirty="0" smtClean="0"/>
              <a:t> </a:t>
            </a:r>
            <a:r>
              <a:rPr lang="en-US" dirty="0" err="1" smtClean="0"/>
              <a:t>formai</a:t>
            </a:r>
            <a:r>
              <a:rPr lang="en-US" dirty="0" smtClean="0"/>
              <a:t> </a:t>
            </a:r>
            <a:r>
              <a:rPr lang="en-US" dirty="0" err="1" smtClean="0"/>
              <a:t>szabályokat</a:t>
            </a:r>
            <a:r>
              <a:rPr lang="en-US" dirty="0" smtClean="0"/>
              <a:t> </a:t>
            </a:r>
            <a:r>
              <a:rPr lang="en-US" dirty="0" err="1" smtClean="0"/>
              <a:t>adunk</a:t>
            </a:r>
            <a:r>
              <a:rPr lang="en-US" dirty="0" smtClean="0"/>
              <a:t> meg a </a:t>
            </a:r>
            <a:r>
              <a:rPr lang="en-US" dirty="0" err="1" smtClean="0"/>
              <a:t>relációsémákra</a:t>
            </a:r>
            <a:r>
              <a:rPr lang="en-US" dirty="0" smtClean="0"/>
              <a:t>: </a:t>
            </a:r>
            <a:r>
              <a:rPr lang="en-US" b="1" dirty="0" smtClean="0"/>
              <a:t>1NF – 2NF – 3NF ( – BCNF – 4NF)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normalizálás</a:t>
            </a:r>
            <a:r>
              <a:rPr lang="en-US" dirty="0" smtClean="0"/>
              <a:t> </a:t>
            </a:r>
            <a:r>
              <a:rPr lang="en-US" dirty="0" err="1" smtClean="0"/>
              <a:t>tkp</a:t>
            </a:r>
            <a:r>
              <a:rPr lang="en-US" dirty="0" smtClean="0"/>
              <a:t>. </a:t>
            </a:r>
            <a:r>
              <a:rPr lang="en-US" dirty="0" err="1" smtClean="0"/>
              <a:t>mindig</a:t>
            </a:r>
            <a:r>
              <a:rPr lang="en-US" dirty="0" smtClean="0"/>
              <a:t> </a:t>
            </a:r>
            <a:r>
              <a:rPr lang="en-US" i="1" dirty="0" err="1" smtClean="0"/>
              <a:t>célszerű</a:t>
            </a:r>
            <a:r>
              <a:rPr lang="en-US" dirty="0" smtClean="0"/>
              <a:t>, de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minden</a:t>
            </a:r>
            <a:r>
              <a:rPr lang="en-US" dirty="0" smtClean="0"/>
              <a:t> </a:t>
            </a:r>
            <a:r>
              <a:rPr lang="en-US" dirty="0" err="1" smtClean="0"/>
              <a:t>esetben</a:t>
            </a:r>
            <a:r>
              <a:rPr lang="en-US" dirty="0" smtClean="0"/>
              <a:t> </a:t>
            </a:r>
            <a:r>
              <a:rPr lang="en-US" i="1" dirty="0" err="1" smtClean="0"/>
              <a:t>kötelező</a:t>
            </a:r>
            <a:endParaRPr lang="en-US" i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5600777" y="1655000"/>
            <a:ext cx="2668344" cy="3245316"/>
            <a:chOff x="5600777" y="1655000"/>
            <a:chExt cx="2668344" cy="3245316"/>
          </a:xfrm>
        </p:grpSpPr>
        <p:sp>
          <p:nvSpPr>
            <p:cNvPr id="4" name="TextBox 3"/>
            <p:cNvSpPr txBox="1"/>
            <p:nvPr/>
          </p:nvSpPr>
          <p:spPr>
            <a:xfrm rot="635490">
              <a:off x="5600777" y="1655000"/>
              <a:ext cx="2668344" cy="92333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A ZH-ban </a:t>
              </a:r>
              <a:r>
                <a:rPr lang="en-US" dirty="0" err="1" smtClean="0">
                  <a:solidFill>
                    <a:schemeClr val="accent1"/>
                  </a:solidFill>
                </a:rPr>
                <a:t>és</a:t>
              </a:r>
              <a:r>
                <a:rPr lang="en-US" dirty="0" smtClean="0">
                  <a:solidFill>
                    <a:schemeClr val="accent1"/>
                  </a:solidFill>
                </a:rPr>
                <a:t> a </a:t>
              </a:r>
              <a:r>
                <a:rPr lang="en-US" dirty="0" err="1" smtClean="0">
                  <a:solidFill>
                    <a:schemeClr val="accent1"/>
                  </a:solidFill>
                </a:rPr>
                <a:t>dokumentációban</a:t>
              </a:r>
              <a:r>
                <a:rPr lang="en-US" dirty="0" smtClean="0">
                  <a:solidFill>
                    <a:schemeClr val="accent1"/>
                  </a:solidFill>
                </a:rPr>
                <a:t> </a:t>
              </a:r>
              <a:r>
                <a:rPr lang="en-US" dirty="0" err="1" smtClean="0">
                  <a:solidFill>
                    <a:schemeClr val="accent1"/>
                  </a:solidFill>
                </a:rPr>
                <a:t>viszont</a:t>
              </a:r>
              <a:r>
                <a:rPr lang="en-US" dirty="0" smtClean="0">
                  <a:solidFill>
                    <a:schemeClr val="accent1"/>
                  </a:solidFill>
                </a:rPr>
                <a:t> </a:t>
              </a:r>
              <a:r>
                <a:rPr lang="en-US" dirty="0" err="1" smtClean="0">
                  <a:solidFill>
                    <a:schemeClr val="accent1"/>
                  </a:solidFill>
                </a:rPr>
                <a:t>kötelező</a:t>
              </a:r>
              <a:r>
                <a:rPr lang="en-US" dirty="0" smtClean="0">
                  <a:solidFill>
                    <a:schemeClr val="accent1"/>
                  </a:solidFill>
                </a:rPr>
                <a:t> </a:t>
              </a:r>
              <a:r>
                <a:rPr lang="en-US" dirty="0" smtClean="0">
                  <a:solidFill>
                    <a:schemeClr val="accent1"/>
                  </a:solidFill>
                  <a:sym typeface="Wingdings"/>
                </a:rPr>
                <a:t>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7163784" y="2815693"/>
              <a:ext cx="732659" cy="208462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6435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normálforma</a:t>
            </a:r>
            <a:r>
              <a:rPr lang="en-US" dirty="0" smtClean="0"/>
              <a:t> (1nf)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09478"/>
            <a:ext cx="7772400" cy="4309482"/>
          </a:xfrm>
        </p:spPr>
        <p:txBody>
          <a:bodyPr>
            <a:normAutofit lnSpcReduction="10000"/>
          </a:bodyPr>
          <a:lstStyle/>
          <a:p>
            <a:pPr marL="68580" indent="0">
              <a:buNone/>
            </a:pPr>
            <a:r>
              <a:rPr lang="en-US" b="1" dirty="0" err="1" smtClean="0"/>
              <a:t>Definíció</a:t>
            </a:r>
            <a:r>
              <a:rPr lang="en-US" b="1" dirty="0" smtClean="0"/>
              <a:t>.</a:t>
            </a:r>
          </a:p>
          <a:p>
            <a:pPr marL="68580" indent="0">
              <a:buNone/>
            </a:pPr>
            <a:r>
              <a:rPr lang="hu-HU" dirty="0"/>
              <a:t>Egy relációséma 1NF-ben van, ha az attribútumok értéktartománya csak </a:t>
            </a:r>
            <a:r>
              <a:rPr lang="hu-HU" dirty="0" smtClean="0"/>
              <a:t>egyszerű </a:t>
            </a:r>
            <a:r>
              <a:rPr lang="hu-HU" dirty="0"/>
              <a:t>(atomi) adatokból </a:t>
            </a:r>
            <a:r>
              <a:rPr lang="hu-HU" dirty="0" smtClean="0"/>
              <a:t>áll.</a:t>
            </a:r>
          </a:p>
          <a:p>
            <a:pPr marL="68580" indent="0">
              <a:buNone/>
            </a:pPr>
            <a:endParaRPr lang="hu-HU" dirty="0"/>
          </a:p>
          <a:p>
            <a:r>
              <a:rPr lang="hu-HU" dirty="0" smtClean="0"/>
              <a:t>Nem lehet összetett attribútum v. egyéb nem atomi adat (pl. lista)</a:t>
            </a:r>
          </a:p>
          <a:p>
            <a:r>
              <a:rPr lang="hu-HU" dirty="0"/>
              <a:t>R</a:t>
            </a:r>
            <a:r>
              <a:rPr lang="hu-HU" dirty="0" smtClean="0"/>
              <a:t>elációséma felírásakor kötelező az 1NF betartása</a:t>
            </a:r>
          </a:p>
          <a:p>
            <a:r>
              <a:rPr lang="hu-HU" dirty="0" smtClean="0"/>
              <a:t>Gyakorlatilag </a:t>
            </a:r>
            <a:r>
              <a:rPr lang="hu-HU" i="1" dirty="0" smtClean="0"/>
              <a:t>összetett attribútumnál </a:t>
            </a:r>
            <a:r>
              <a:rPr lang="hu-HU" dirty="0" smtClean="0"/>
              <a:t>az alábbi átalakítást jelenti:</a:t>
            </a:r>
          </a:p>
          <a:p>
            <a:pPr marL="68580" indent="0" algn="ctr">
              <a:buNone/>
            </a:pPr>
            <a:r>
              <a:rPr lang="hu-HU" dirty="0" smtClean="0"/>
              <a:t>Ügyfél(Azonosító, Név, Cím(Város, Utca, Házszám))</a:t>
            </a:r>
            <a:r>
              <a:rPr lang="en-US" dirty="0" smtClean="0"/>
              <a:t> </a:t>
            </a:r>
          </a:p>
          <a:p>
            <a:pPr marL="68580" indent="0" algn="ctr">
              <a:buNone/>
            </a:pPr>
            <a:endParaRPr lang="en-US" dirty="0" smtClean="0"/>
          </a:p>
          <a:p>
            <a:pPr marL="68580" indent="0" algn="ctr">
              <a:buNone/>
            </a:pPr>
            <a:endParaRPr lang="en-US" sz="1200" dirty="0"/>
          </a:p>
          <a:p>
            <a:pPr marL="68580" indent="0" algn="ctr">
              <a:buNone/>
            </a:pPr>
            <a:r>
              <a:rPr lang="hu-HU" dirty="0" smtClean="0"/>
              <a:t>Ügyfél(Azonosító, Név,  Város, Utca, Házszám)</a:t>
            </a:r>
          </a:p>
          <a:p>
            <a:r>
              <a:rPr lang="hu-HU" i="1" dirty="0" smtClean="0"/>
              <a:t>Listáknál </a:t>
            </a:r>
            <a:r>
              <a:rPr lang="hu-HU" dirty="0" smtClean="0"/>
              <a:t>gondoljunk vissza a többértékű attribútum leképezésére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428521" y="4086309"/>
            <a:ext cx="0" cy="6349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967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normálforma</a:t>
            </a:r>
            <a:r>
              <a:rPr lang="en-US" dirty="0" smtClean="0"/>
              <a:t> (2NF)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39607"/>
            <a:ext cx="7772400" cy="4395633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b="1" dirty="0" err="1" smtClean="0"/>
              <a:t>Definíció</a:t>
            </a:r>
            <a:r>
              <a:rPr lang="en-US" b="1" dirty="0" smtClean="0"/>
              <a:t> (</a:t>
            </a:r>
            <a:r>
              <a:rPr lang="en-US" b="1" dirty="0" err="1" smtClean="0"/>
              <a:t>teljes</a:t>
            </a:r>
            <a:r>
              <a:rPr lang="en-US" b="1" dirty="0" smtClean="0"/>
              <a:t> </a:t>
            </a:r>
            <a:r>
              <a:rPr lang="en-US" b="1" dirty="0" err="1" smtClean="0"/>
              <a:t>függés</a:t>
            </a:r>
            <a:r>
              <a:rPr lang="en-US" b="1" dirty="0" smtClean="0"/>
              <a:t>).</a:t>
            </a:r>
          </a:p>
          <a:p>
            <a:pPr marL="68580" indent="0">
              <a:buNone/>
            </a:pPr>
            <a:r>
              <a:rPr lang="hu-HU" dirty="0"/>
              <a:t>Legyen X,Y ⊆ A, és X→Y</a:t>
            </a:r>
            <a:r>
              <a:rPr lang="hu-HU" dirty="0" smtClean="0"/>
              <a:t>.  </a:t>
            </a:r>
            <a:r>
              <a:rPr lang="hu-HU" dirty="0"/>
              <a:t>Azt mondjuk, hogy X-től </a:t>
            </a:r>
            <a:r>
              <a:rPr lang="hu-HU" b="1" dirty="0"/>
              <a:t>teljesen függ </a:t>
            </a:r>
            <a:r>
              <a:rPr lang="hu-HU" dirty="0"/>
              <a:t>Y, ha </a:t>
            </a:r>
            <a:r>
              <a:rPr lang="hu-HU" dirty="0" smtClean="0"/>
              <a:t>X</a:t>
            </a:r>
            <a:r>
              <a:rPr lang="hu-HU" dirty="0"/>
              <a:t>-ből bármely attribútumot elhagyva a függőség már nem teljesül, vagyis bármely X</a:t>
            </a:r>
            <a:r>
              <a:rPr lang="hu-HU" baseline="-25000" dirty="0"/>
              <a:t>1</a:t>
            </a:r>
            <a:r>
              <a:rPr lang="hu-HU" dirty="0"/>
              <a:t> ⊂ X </a:t>
            </a:r>
            <a:r>
              <a:rPr lang="hu-HU" dirty="0" smtClean="0"/>
              <a:t>esetén </a:t>
            </a:r>
            <a:r>
              <a:rPr lang="hu-HU" dirty="0"/>
              <a:t>X</a:t>
            </a:r>
            <a:r>
              <a:rPr lang="hu-HU" baseline="-25000" dirty="0"/>
              <a:t>1</a:t>
            </a:r>
            <a:r>
              <a:rPr lang="hu-HU" dirty="0"/>
              <a:t>→Y már nem igaz</a:t>
            </a:r>
            <a:r>
              <a:rPr lang="hu-HU" dirty="0" smtClean="0"/>
              <a:t>.</a:t>
            </a:r>
          </a:p>
          <a:p>
            <a:pPr marL="68580" indent="0">
              <a:buNone/>
            </a:pPr>
            <a:endParaRPr lang="hu-HU" dirty="0"/>
          </a:p>
          <a:p>
            <a:pPr marL="68580" indent="0">
              <a:buNone/>
            </a:pPr>
            <a:r>
              <a:rPr lang="hu-HU" b="1" dirty="0" smtClean="0"/>
              <a:t>Definíció (2NF).</a:t>
            </a:r>
          </a:p>
          <a:p>
            <a:pPr marL="68580" indent="0">
              <a:buNone/>
            </a:pP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relációséma</a:t>
            </a:r>
            <a:r>
              <a:rPr lang="en-US" dirty="0" smtClean="0"/>
              <a:t> 2NF-ben van, ha </a:t>
            </a:r>
            <a:r>
              <a:rPr lang="en-US" b="1" dirty="0" err="1" smtClean="0"/>
              <a:t>minden</a:t>
            </a:r>
            <a:r>
              <a:rPr lang="en-US" dirty="0" smtClean="0"/>
              <a:t> </a:t>
            </a:r>
            <a:r>
              <a:rPr lang="en-US" dirty="0" err="1" smtClean="0"/>
              <a:t>másodlagos</a:t>
            </a:r>
            <a:r>
              <a:rPr lang="en-US" dirty="0" smtClean="0"/>
              <a:t> </a:t>
            </a:r>
            <a:r>
              <a:rPr lang="en-US" dirty="0" err="1" smtClean="0"/>
              <a:t>attribútum</a:t>
            </a:r>
            <a:r>
              <a:rPr lang="en-US" dirty="0" smtClean="0"/>
              <a:t> </a:t>
            </a:r>
            <a:r>
              <a:rPr lang="en-US" dirty="0" err="1" smtClean="0"/>
              <a:t>teljesen</a:t>
            </a:r>
            <a:r>
              <a:rPr lang="en-US" dirty="0" smtClean="0"/>
              <a:t> </a:t>
            </a:r>
            <a:r>
              <a:rPr lang="en-US" dirty="0" err="1" smtClean="0"/>
              <a:t>függ</a:t>
            </a:r>
            <a:r>
              <a:rPr lang="en-US" dirty="0" smtClean="0"/>
              <a:t> </a:t>
            </a:r>
            <a:r>
              <a:rPr lang="en-US" b="1" dirty="0" err="1" smtClean="0"/>
              <a:t>bármely</a:t>
            </a:r>
            <a:r>
              <a:rPr lang="en-US" dirty="0" smtClean="0"/>
              <a:t> </a:t>
            </a:r>
            <a:r>
              <a:rPr lang="en-US" dirty="0" err="1" smtClean="0"/>
              <a:t>kulcstól</a:t>
            </a:r>
            <a:r>
              <a:rPr lang="en-US" dirty="0" smtClean="0"/>
              <a:t>.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r>
              <a:rPr lang="en-US" b="1" dirty="0" err="1" smtClean="0"/>
              <a:t>Az</a:t>
            </a:r>
            <a:r>
              <a:rPr lang="en-US" b="1" dirty="0" smtClean="0"/>
              <a:t> </a:t>
            </a:r>
            <a:r>
              <a:rPr lang="en-US" b="1" dirty="0" err="1" smtClean="0"/>
              <a:t>eddigiek</a:t>
            </a:r>
            <a:r>
              <a:rPr lang="en-US" b="1" dirty="0" smtClean="0"/>
              <a:t> </a:t>
            </a:r>
            <a:r>
              <a:rPr lang="en-US" b="1" dirty="0" err="1" smtClean="0"/>
              <a:t>képletesen</a:t>
            </a:r>
            <a:r>
              <a:rPr lang="en-US" b="1" dirty="0" smtClean="0"/>
              <a:t>.</a:t>
            </a:r>
          </a:p>
          <a:p>
            <a:pPr marL="68580" indent="0">
              <a:buNone/>
            </a:pPr>
            <a:r>
              <a:rPr lang="hu-HU" dirty="0" smtClean="0"/>
              <a:t>Vannak másodlagos attribútumok, amik nem a teljes kulcstól, hanem annak csak egyes részeitől függenek.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409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Normálforma</a:t>
            </a:r>
            <a:r>
              <a:rPr lang="en-US" dirty="0" smtClean="0"/>
              <a:t> (2nF)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09478"/>
            <a:ext cx="7772400" cy="4342042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b="1" dirty="0" err="1" smtClean="0"/>
              <a:t>Következmény</a:t>
            </a:r>
            <a:r>
              <a:rPr lang="en-US" b="1" dirty="0" smtClean="0"/>
              <a:t>.</a:t>
            </a:r>
          </a:p>
          <a:p>
            <a:pPr marL="582930" indent="-514350">
              <a:buAutoNum type="romanLcParenBoth"/>
            </a:pPr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olyan</a:t>
            </a:r>
            <a:r>
              <a:rPr lang="en-US" dirty="0" smtClean="0"/>
              <a:t> </a:t>
            </a:r>
            <a:r>
              <a:rPr lang="en-US" dirty="0" err="1" smtClean="0"/>
              <a:t>sémák</a:t>
            </a:r>
            <a:r>
              <a:rPr lang="en-US" dirty="0" smtClean="0"/>
              <a:t>, </a:t>
            </a:r>
            <a:r>
              <a:rPr lang="en-US" dirty="0" err="1" smtClean="0"/>
              <a:t>ahol</a:t>
            </a:r>
            <a:r>
              <a:rPr lang="en-US" dirty="0" smtClean="0"/>
              <a:t> a </a:t>
            </a:r>
            <a:r>
              <a:rPr lang="en-US" dirty="0" err="1" smtClean="0"/>
              <a:t>kulcs</a:t>
            </a:r>
            <a:r>
              <a:rPr lang="en-US" dirty="0" smtClean="0"/>
              <a:t> </a:t>
            </a:r>
            <a:r>
              <a:rPr lang="en-US" dirty="0" err="1" smtClean="0"/>
              <a:t>egyszerű</a:t>
            </a:r>
            <a:r>
              <a:rPr lang="en-US" dirty="0" smtClean="0"/>
              <a:t> (</a:t>
            </a:r>
            <a:r>
              <a:rPr lang="en-US" dirty="0" err="1" smtClean="0"/>
              <a:t>csak</a:t>
            </a:r>
            <a:r>
              <a:rPr lang="en-US" dirty="0" smtClean="0"/>
              <a:t>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attribútumból</a:t>
            </a:r>
            <a:r>
              <a:rPr lang="en-US" dirty="0" smtClean="0"/>
              <a:t> </a:t>
            </a:r>
            <a:r>
              <a:rPr lang="en-US" dirty="0" err="1" smtClean="0"/>
              <a:t>áll</a:t>
            </a:r>
            <a:r>
              <a:rPr lang="en-US" dirty="0" smtClean="0"/>
              <a:t>), </a:t>
            </a:r>
            <a:r>
              <a:rPr lang="en-US" dirty="0" err="1" smtClean="0"/>
              <a:t>mindig</a:t>
            </a:r>
            <a:r>
              <a:rPr lang="en-US" dirty="0" smtClean="0"/>
              <a:t> 2NF-ben </a:t>
            </a:r>
            <a:r>
              <a:rPr lang="en-US" dirty="0" err="1" smtClean="0"/>
              <a:t>vannak</a:t>
            </a:r>
            <a:r>
              <a:rPr lang="en-US" dirty="0" smtClean="0"/>
              <a:t>.</a:t>
            </a:r>
          </a:p>
          <a:p>
            <a:pPr marL="582930" indent="-514350">
              <a:buAutoNum type="romanLcParenBoth"/>
            </a:pPr>
            <a:r>
              <a:rPr lang="en-US" dirty="0" smtClean="0"/>
              <a:t>Ha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sémában</a:t>
            </a:r>
            <a:r>
              <a:rPr lang="en-US" dirty="0" smtClean="0"/>
              <a:t> </a:t>
            </a:r>
            <a:r>
              <a:rPr lang="en-US" dirty="0" err="1" smtClean="0"/>
              <a:t>nincsenek</a:t>
            </a:r>
            <a:r>
              <a:rPr lang="en-US" dirty="0" smtClean="0"/>
              <a:t> </a:t>
            </a:r>
            <a:r>
              <a:rPr lang="en-US" dirty="0" err="1" smtClean="0"/>
              <a:t>másodlagos</a:t>
            </a:r>
            <a:r>
              <a:rPr lang="en-US" dirty="0" smtClean="0"/>
              <a:t> </a:t>
            </a:r>
            <a:r>
              <a:rPr lang="en-US" dirty="0" err="1" smtClean="0"/>
              <a:t>attribútumok</a:t>
            </a:r>
            <a:r>
              <a:rPr lang="en-US" dirty="0" smtClean="0"/>
              <a:t>, </a:t>
            </a:r>
            <a:r>
              <a:rPr lang="en-US" dirty="0" err="1" smtClean="0"/>
              <a:t>akkor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a </a:t>
            </a:r>
            <a:r>
              <a:rPr lang="en-US" dirty="0" err="1" smtClean="0"/>
              <a:t>séma</a:t>
            </a:r>
            <a:r>
              <a:rPr lang="en-US" dirty="0" smtClean="0"/>
              <a:t> </a:t>
            </a:r>
            <a:r>
              <a:rPr lang="en-US" dirty="0" err="1" smtClean="0"/>
              <a:t>biztosan</a:t>
            </a:r>
            <a:r>
              <a:rPr lang="en-US" dirty="0" smtClean="0"/>
              <a:t> 2NF-ben van. </a:t>
            </a:r>
          </a:p>
          <a:p>
            <a:pPr marL="68580" indent="0">
              <a:buNone/>
            </a:pPr>
            <a:endParaRPr lang="en-US" dirty="0" smtClean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r>
              <a:rPr lang="en-US" b="1" dirty="0" err="1" smtClean="0"/>
              <a:t>Példa</a:t>
            </a:r>
            <a:r>
              <a:rPr lang="en-US" b="1" dirty="0" smtClean="0"/>
              <a:t>.</a:t>
            </a:r>
          </a:p>
          <a:p>
            <a:pPr marL="68580" indent="0" algn="ctr">
              <a:buNone/>
            </a:pPr>
            <a:r>
              <a:rPr lang="hu-HU" dirty="0"/>
              <a:t>DOLGPROJ (</a:t>
            </a:r>
            <a:r>
              <a:rPr lang="hu-HU" u="sng" dirty="0"/>
              <a:t>Adószám</a:t>
            </a:r>
            <a:r>
              <a:rPr lang="hu-HU" dirty="0"/>
              <a:t>, Név, </a:t>
            </a:r>
            <a:r>
              <a:rPr lang="hu-HU" u="sng" dirty="0"/>
              <a:t>Projektkód</a:t>
            </a:r>
            <a:r>
              <a:rPr lang="hu-HU" dirty="0"/>
              <a:t>, Óra, Projektnév, Projekthely</a:t>
            </a:r>
            <a:r>
              <a:rPr lang="hu-HU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1639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rban Pop">
  <a:themeElements>
    <a:clrScheme name="Urban Pop">
      <a:dk1>
        <a:srgbClr val="000000"/>
      </a:dk1>
      <a:lt1>
        <a:srgbClr val="FFFFFF"/>
      </a:lt1>
      <a:dk2>
        <a:srgbClr val="282828"/>
      </a:dk2>
      <a:lt2>
        <a:srgbClr val="D4D4D4"/>
      </a:lt2>
      <a:accent1>
        <a:srgbClr val="86CE24"/>
      </a:accent1>
      <a:accent2>
        <a:srgbClr val="00A2E6"/>
      </a:accent2>
      <a:accent3>
        <a:srgbClr val="FAC810"/>
      </a:accent3>
      <a:accent4>
        <a:srgbClr val="7D8F8C"/>
      </a:accent4>
      <a:accent5>
        <a:srgbClr val="D06B20"/>
      </a:accent5>
      <a:accent6>
        <a:srgbClr val="958B8B"/>
      </a:accent6>
      <a:hlink>
        <a:srgbClr val="FF9900"/>
      </a:hlink>
      <a:folHlink>
        <a:srgbClr val="969696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Urban Pop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58000"/>
              </a:srgbClr>
            </a:outerShdw>
          </a:effectLst>
          <a:scene3d>
            <a:camera prst="orthographicFront">
              <a:rot lat="0" lon="0" rev="0"/>
            </a:camera>
            <a:lightRig rig="flat" dir="t"/>
          </a:scene3d>
          <a:sp3d contourW="15875">
            <a:bevelT w="95250" h="1270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alpha val="100000"/>
                <a:satMod val="100000"/>
                <a:lumMod val="100000"/>
              </a:schemeClr>
            </a:gs>
            <a:gs pos="9000">
              <a:schemeClr val="phClr">
                <a:tint val="90000"/>
                <a:shade val="100000"/>
                <a:alpha val="100000"/>
                <a:satMod val="100000"/>
                <a:lumMod val="100000"/>
              </a:schemeClr>
            </a:gs>
            <a:gs pos="34000">
              <a:schemeClr val="phClr">
                <a:tint val="83000"/>
                <a:shade val="100000"/>
                <a:alpha val="100000"/>
                <a:satMod val="100000"/>
                <a:lumMod val="100000"/>
              </a:schemeClr>
            </a:gs>
            <a:gs pos="62000">
              <a:schemeClr val="phClr">
                <a:tint val="85000"/>
                <a:shade val="100000"/>
                <a:alpha val="100000"/>
                <a:satMod val="100000"/>
                <a:lumMod val="100000"/>
              </a:schemeClr>
            </a:gs>
            <a:gs pos="90000">
              <a:schemeClr val="phClr">
                <a:tint val="92000"/>
                <a:shade val="100000"/>
                <a:alpha val="100000"/>
                <a:satMod val="100000"/>
                <a:lumMod val="90000"/>
              </a:schemeClr>
            </a:gs>
            <a:gs pos="100000">
              <a:schemeClr val="phClr">
                <a:tint val="85000"/>
                <a:shade val="100000"/>
                <a:alpha val="100000"/>
                <a:satMod val="100000"/>
                <a:lumMod val="1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8000"/>
              </a:schemeClr>
            </a:gs>
            <a:gs pos="100000">
              <a:schemeClr val="phClr">
                <a:tint val="95000"/>
                <a:shade val="98000"/>
                <a:lumMod val="80000"/>
              </a:schemeClr>
            </a:gs>
          </a:gsLst>
          <a:path path="circle">
            <a:fillToRect l="50000" t="100000" r="10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 Pop.thmx</Template>
  <TotalTime>243</TotalTime>
  <Words>1237</Words>
  <Application>Microsoft Office PowerPoint</Application>
  <PresentationFormat>Diavetítés a képernyőre (4:3 oldalarány)</PresentationFormat>
  <Paragraphs>244</Paragraphs>
  <Slides>18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5" baseType="lpstr">
      <vt:lpstr>Wingdings 3</vt:lpstr>
      <vt:lpstr>Zapf Dingbats</vt:lpstr>
      <vt:lpstr>Wingdings</vt:lpstr>
      <vt:lpstr>Gill Sans MT</vt:lpstr>
      <vt:lpstr>ＭＳ ゴシック</vt:lpstr>
      <vt:lpstr>Courier New</vt:lpstr>
      <vt:lpstr>Urban Pop</vt:lpstr>
      <vt:lpstr>Normalizálás</vt:lpstr>
      <vt:lpstr>Funkcionális függőség</vt:lpstr>
      <vt:lpstr>Funkcionális függés Folyt. redundancia</vt:lpstr>
      <vt:lpstr>Feladat</vt:lpstr>
      <vt:lpstr>FELADAT</vt:lpstr>
      <vt:lpstr>Célkitűzés</vt:lpstr>
      <vt:lpstr>1. normálforma (1nf)</vt:lpstr>
      <vt:lpstr>2. normálforma (2NF)</vt:lpstr>
      <vt:lpstr>2. Normálforma (2nF)</vt:lpstr>
      <vt:lpstr>2. Normálforma (2NF)</vt:lpstr>
      <vt:lpstr>2. normálformára hozás</vt:lpstr>
      <vt:lpstr>2. NORMÁLFORMÁRA HOZÁS</vt:lpstr>
      <vt:lpstr>2. normálformára hozás</vt:lpstr>
      <vt:lpstr>3. Normálforma (3nF)</vt:lpstr>
      <vt:lpstr>3. normálformára hozás</vt:lpstr>
      <vt:lpstr>3. Normálformára hozás</vt:lpstr>
      <vt:lpstr>feladatOK</vt:lpstr>
      <vt:lpstr>Források</vt:lpstr>
    </vt:vector>
  </TitlesOfParts>
  <Company>Szegedi Tudományegyetem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Normalizálás</dc:title>
  <dc:creator>Lajos Cser</dc:creator>
  <cp:lastModifiedBy>Cser Lajos</cp:lastModifiedBy>
  <cp:revision>28</cp:revision>
  <cp:lastPrinted>2013-10-01T17:29:10Z</cp:lastPrinted>
  <dcterms:created xsi:type="dcterms:W3CDTF">2012-10-01T17:11:18Z</dcterms:created>
  <dcterms:modified xsi:type="dcterms:W3CDTF">2014-09-29T06:34:03Z</dcterms:modified>
</cp:coreProperties>
</file>